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5" r:id="rId1"/>
    <p:sldMasterId id="2147483666" r:id="rId2"/>
  </p:sldMasterIdLst>
  <p:notesMasterIdLst>
    <p:notesMasterId r:id="rId17"/>
  </p:notesMasterIdLst>
  <p:sldIdLst>
    <p:sldId id="256" r:id="rId3"/>
    <p:sldId id="261" r:id="rId4"/>
    <p:sldId id="262" r:id="rId5"/>
    <p:sldId id="263" r:id="rId6"/>
    <p:sldId id="257" r:id="rId7"/>
    <p:sldId id="267" r:id="rId8"/>
    <p:sldId id="361" r:id="rId9"/>
    <p:sldId id="297" r:id="rId10"/>
    <p:sldId id="365" r:id="rId11"/>
    <p:sldId id="348" r:id="rId12"/>
    <p:sldId id="264" r:id="rId13"/>
    <p:sldId id="288" r:id="rId14"/>
    <p:sldId id="368" r:id="rId15"/>
    <p:sldId id="357"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4859" autoAdjust="0"/>
  </p:normalViewPr>
  <p:slideViewPr>
    <p:cSldViewPr snapToGrid="0">
      <p:cViewPr varScale="1">
        <p:scale>
          <a:sx n="90" d="100"/>
          <a:sy n="90" d="100"/>
        </p:scale>
        <p:origin x="90" y="18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ec3eaf3f0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ec3eaf3f0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https://medium.com/geekculture/deconvolution-and-how-it-works-and-its-importance-80ce8f137e1b</a:t>
            </a:r>
            <a:endParaRPr lang="en-US" dirty="0"/>
          </a:p>
        </p:txBody>
      </p:sp>
    </p:spTree>
    <p:extLst>
      <p:ext uri="{BB962C8B-B14F-4D97-AF65-F5344CB8AC3E}">
        <p14:creationId xmlns:p14="http://schemas.microsoft.com/office/powerpoint/2010/main" val="1993058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16e978e2f1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16e978e2f1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16e978e2f1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16e978e2f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6e978e2f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6e978e2f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3d3a2f36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d3d3a2f36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297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9017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Ví</a:t>
            </a:r>
            <a:r>
              <a:rPr lang="en-US" dirty="0" smtClean="0"/>
              <a:t> </a:t>
            </a:r>
            <a:r>
              <a:rPr lang="en-US" dirty="0" err="1" smtClean="0"/>
              <a:t>dụ</a:t>
            </a:r>
            <a:r>
              <a:rPr lang="en-US" dirty="0" smtClean="0"/>
              <a:t> </a:t>
            </a:r>
            <a:r>
              <a:rPr lang="en-US" dirty="0" err="1" smtClean="0"/>
              <a:t>thiết</a:t>
            </a:r>
            <a:r>
              <a:rPr lang="en-US" dirty="0" smtClean="0"/>
              <a:t> </a:t>
            </a:r>
            <a:r>
              <a:rPr lang="en-US" dirty="0" err="1" smtClean="0"/>
              <a:t>kế</a:t>
            </a:r>
            <a:r>
              <a:rPr lang="en-US" dirty="0" smtClean="0"/>
              <a:t> </a:t>
            </a:r>
            <a:r>
              <a:rPr lang="en-US" dirty="0" err="1" smtClean="0"/>
              <a:t>một</a:t>
            </a:r>
            <a:r>
              <a:rPr lang="en-US" dirty="0" smtClean="0"/>
              <a:t> edge detector (</a:t>
            </a:r>
            <a:r>
              <a:rPr lang="en-US" dirty="0" err="1" smtClean="0"/>
              <a:t>mô</a:t>
            </a:r>
            <a:r>
              <a:rPr lang="en-US" dirty="0" smtClean="0"/>
              <a:t> </a:t>
            </a:r>
            <a:r>
              <a:rPr lang="en-US" dirty="0" err="1" smtClean="0"/>
              <a:t>hình</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cạnh</a:t>
            </a:r>
            <a:r>
              <a:rPr lang="en-US" dirty="0" smtClean="0"/>
              <a:t> </a:t>
            </a:r>
            <a:r>
              <a:rPr lang="en-US" dirty="0" err="1" smtClean="0"/>
              <a:t>trong</a:t>
            </a:r>
            <a:r>
              <a:rPr lang="en-US" dirty="0" smtClean="0"/>
              <a:t> </a:t>
            </a:r>
            <a:r>
              <a:rPr lang="en-US" dirty="0" err="1" smtClean="0"/>
              <a:t>ảnh</a:t>
            </a:r>
            <a:r>
              <a:rPr lang="en-US" dirty="0" smtClean="0"/>
              <a:t>)</a:t>
            </a:r>
          </a:p>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10</a:t>
            </a:fld>
            <a:endParaRPr lang="en-US"/>
          </a:p>
        </p:txBody>
      </p:sp>
    </p:spTree>
    <p:extLst>
      <p:ext uri="{BB962C8B-B14F-4D97-AF65-F5344CB8AC3E}">
        <p14:creationId xmlns:p14="http://schemas.microsoft.com/office/powerpoint/2010/main" val="3843163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e2ff273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ee2ff273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8" name="Google Shape;88;p1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
        <p:cNvGrpSpPr/>
        <p:nvPr/>
      </p:nvGrpSpPr>
      <p:grpSpPr>
        <a:xfrm>
          <a:off x="0" y="0"/>
          <a:ext cx="0" cy="0"/>
          <a:chOff x="0" y="0"/>
          <a:chExt cx="0" cy="0"/>
        </a:xfrm>
      </p:grpSpPr>
      <p:sp>
        <p:nvSpPr>
          <p:cNvPr id="90" name="Google Shape;90;p16"/>
          <p:cNvSpPr/>
          <p:nvPr/>
        </p:nvSpPr>
        <p:spPr>
          <a:xfrm>
            <a:off x="0" y="-125"/>
            <a:ext cx="4572000" cy="51435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2CC"/>
              </a:buClr>
              <a:buSzPts val="3200"/>
              <a:buNone/>
              <a:defRPr sz="3200">
                <a:solidFill>
                  <a:srgbClr val="FFF2CC"/>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2" name="Google Shape;92;p16"/>
          <p:cNvSpPr txBox="1">
            <a:spLocks noGrp="1"/>
          </p:cNvSpPr>
          <p:nvPr>
            <p:ph type="subTitle" idx="1"/>
          </p:nvPr>
        </p:nvSpPr>
        <p:spPr>
          <a:xfrm>
            <a:off x="265500" y="3226800"/>
            <a:ext cx="4045200" cy="811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C9DAF8"/>
              </a:buClr>
              <a:buSzPts val="2100"/>
              <a:buNone/>
              <a:defRPr sz="2100">
                <a:solidFill>
                  <a:srgbClr val="C9DAF8"/>
                </a:solidFill>
              </a:defRPr>
            </a:lvl1pPr>
            <a:lvl2pPr lvl="1" algn="ctr" rtl="0">
              <a:lnSpc>
                <a:spcPct val="100000"/>
              </a:lnSpc>
              <a:spcBef>
                <a:spcPts val="0"/>
              </a:spcBef>
              <a:spcAft>
                <a:spcPts val="0"/>
              </a:spcAft>
              <a:buClr>
                <a:srgbClr val="CFE2F3"/>
              </a:buClr>
              <a:buSzPts val="2100"/>
              <a:buNone/>
              <a:defRPr sz="2100">
                <a:solidFill>
                  <a:srgbClr val="CFE2F3"/>
                </a:solidFill>
              </a:defRPr>
            </a:lvl2pPr>
            <a:lvl3pPr lvl="2" algn="ctr" rtl="0">
              <a:lnSpc>
                <a:spcPct val="100000"/>
              </a:lnSpc>
              <a:spcBef>
                <a:spcPts val="0"/>
              </a:spcBef>
              <a:spcAft>
                <a:spcPts val="0"/>
              </a:spcAft>
              <a:buClr>
                <a:srgbClr val="CFE2F3"/>
              </a:buClr>
              <a:buSzPts val="2100"/>
              <a:buNone/>
              <a:defRPr sz="2100">
                <a:solidFill>
                  <a:srgbClr val="CFE2F3"/>
                </a:solidFill>
              </a:defRPr>
            </a:lvl3pPr>
            <a:lvl4pPr lvl="3" algn="ctr" rtl="0">
              <a:lnSpc>
                <a:spcPct val="100000"/>
              </a:lnSpc>
              <a:spcBef>
                <a:spcPts val="0"/>
              </a:spcBef>
              <a:spcAft>
                <a:spcPts val="0"/>
              </a:spcAft>
              <a:buClr>
                <a:srgbClr val="CFE2F3"/>
              </a:buClr>
              <a:buSzPts val="2100"/>
              <a:buNone/>
              <a:defRPr sz="2100">
                <a:solidFill>
                  <a:srgbClr val="CFE2F3"/>
                </a:solidFill>
              </a:defRPr>
            </a:lvl4pPr>
            <a:lvl5pPr lvl="4" algn="ctr" rtl="0">
              <a:lnSpc>
                <a:spcPct val="100000"/>
              </a:lnSpc>
              <a:spcBef>
                <a:spcPts val="0"/>
              </a:spcBef>
              <a:spcAft>
                <a:spcPts val="0"/>
              </a:spcAft>
              <a:buClr>
                <a:srgbClr val="CFE2F3"/>
              </a:buClr>
              <a:buSzPts val="2100"/>
              <a:buNone/>
              <a:defRPr sz="2100">
                <a:solidFill>
                  <a:srgbClr val="CFE2F3"/>
                </a:solidFill>
              </a:defRPr>
            </a:lvl5pPr>
            <a:lvl6pPr lvl="5" algn="ctr" rtl="0">
              <a:lnSpc>
                <a:spcPct val="100000"/>
              </a:lnSpc>
              <a:spcBef>
                <a:spcPts val="0"/>
              </a:spcBef>
              <a:spcAft>
                <a:spcPts val="0"/>
              </a:spcAft>
              <a:buClr>
                <a:srgbClr val="CFE2F3"/>
              </a:buClr>
              <a:buSzPts val="2100"/>
              <a:buNone/>
              <a:defRPr sz="2100">
                <a:solidFill>
                  <a:srgbClr val="CFE2F3"/>
                </a:solidFill>
              </a:defRPr>
            </a:lvl6pPr>
            <a:lvl7pPr lvl="6" algn="ctr" rtl="0">
              <a:lnSpc>
                <a:spcPct val="100000"/>
              </a:lnSpc>
              <a:spcBef>
                <a:spcPts val="0"/>
              </a:spcBef>
              <a:spcAft>
                <a:spcPts val="0"/>
              </a:spcAft>
              <a:buClr>
                <a:srgbClr val="CFE2F3"/>
              </a:buClr>
              <a:buSzPts val="2100"/>
              <a:buNone/>
              <a:defRPr sz="2100">
                <a:solidFill>
                  <a:srgbClr val="CFE2F3"/>
                </a:solidFill>
              </a:defRPr>
            </a:lvl7pPr>
            <a:lvl8pPr lvl="7" algn="ctr" rtl="0">
              <a:lnSpc>
                <a:spcPct val="100000"/>
              </a:lnSpc>
              <a:spcBef>
                <a:spcPts val="0"/>
              </a:spcBef>
              <a:spcAft>
                <a:spcPts val="0"/>
              </a:spcAft>
              <a:buClr>
                <a:srgbClr val="CFE2F3"/>
              </a:buClr>
              <a:buSzPts val="2100"/>
              <a:buNone/>
              <a:defRPr sz="2100">
                <a:solidFill>
                  <a:srgbClr val="CFE2F3"/>
                </a:solidFill>
              </a:defRPr>
            </a:lvl8pPr>
            <a:lvl9pPr lvl="8" algn="ctr" rtl="0">
              <a:lnSpc>
                <a:spcPct val="100000"/>
              </a:lnSpc>
              <a:spcBef>
                <a:spcPts val="0"/>
              </a:spcBef>
              <a:spcAft>
                <a:spcPts val="0"/>
              </a:spcAft>
              <a:buClr>
                <a:srgbClr val="CFE2F3"/>
              </a:buClr>
              <a:buSzPts val="2100"/>
              <a:buNone/>
              <a:defRPr sz="2100">
                <a:solidFill>
                  <a:srgbClr val="CFE2F3"/>
                </a:solidFill>
              </a:defRPr>
            </a:lvl9pPr>
          </a:lstStyle>
          <a:p>
            <a:endParaRPr/>
          </a:p>
        </p:txBody>
      </p:sp>
      <p:sp>
        <p:nvSpPr>
          <p:cNvPr id="93" name="Google Shape;93;p16"/>
          <p:cNvSpPr txBox="1">
            <a:spLocks noGrp="1"/>
          </p:cNvSpPr>
          <p:nvPr>
            <p:ph type="body" idx="2"/>
          </p:nvPr>
        </p:nvSpPr>
        <p:spPr>
          <a:xfrm>
            <a:off x="4572000" y="724075"/>
            <a:ext cx="4449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b="1"/>
            </a:lvl1pPr>
            <a:lvl2pPr marL="914400" lvl="1" indent="-330200" rtl="0">
              <a:spcBef>
                <a:spcPts val="0"/>
              </a:spcBef>
              <a:spcAft>
                <a:spcPts val="0"/>
              </a:spcAft>
              <a:buSzPts val="16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4" name="Google Shape;94;p1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95" name="Google Shape;95;p16"/>
          <p:cNvPicPr preferRelativeResize="0"/>
          <p:nvPr/>
        </p:nvPicPr>
        <p:blipFill>
          <a:blip r:embed="rId2">
            <a:alphaModFix/>
          </a:blip>
          <a:stretch>
            <a:fillRect/>
          </a:stretch>
        </p:blipFill>
        <p:spPr>
          <a:xfrm>
            <a:off x="1462450" y="724082"/>
            <a:ext cx="1647075" cy="518825"/>
          </a:xfrm>
          <a:prstGeom prst="rect">
            <a:avLst/>
          </a:prstGeom>
          <a:noFill/>
          <a:ln>
            <a:noFill/>
          </a:ln>
        </p:spPr>
      </p:pic>
      <p:sp>
        <p:nvSpPr>
          <p:cNvPr id="96" name="Google Shape;96;p16"/>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7"/>
        <p:cNvGrpSpPr/>
        <p:nvPr/>
      </p:nvGrpSpPr>
      <p:grpSpPr>
        <a:xfrm>
          <a:off x="0" y="0"/>
          <a:ext cx="0" cy="0"/>
          <a:chOff x="0" y="0"/>
          <a:chExt cx="0" cy="0"/>
        </a:xfrm>
      </p:grpSpPr>
      <p:sp>
        <p:nvSpPr>
          <p:cNvPr id="98" name="Google Shape;98;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99" name="Google Shape;99;p1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0"/>
        <p:cNvGrpSpPr/>
        <p:nvPr/>
      </p:nvGrpSpPr>
      <p:grpSpPr>
        <a:xfrm>
          <a:off x="0" y="0"/>
          <a:ext cx="0" cy="0"/>
          <a:chOff x="0" y="0"/>
          <a:chExt cx="0" cy="0"/>
        </a:xfrm>
      </p:grpSpPr>
      <p:sp>
        <p:nvSpPr>
          <p:cNvPr id="101" name="Google Shape;101;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2" name="Google Shape;102;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30200" algn="ctr" rtl="0">
              <a:spcBef>
                <a:spcPts val="0"/>
              </a:spcBef>
              <a:spcAft>
                <a:spcPts val="0"/>
              </a:spcAft>
              <a:buSzPts val="16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03" name="Google Shape;103;p1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4"/>
        <p:cNvGrpSpPr/>
        <p:nvPr/>
      </p:nvGrpSpPr>
      <p:grpSpPr>
        <a:xfrm>
          <a:off x="0" y="0"/>
          <a:ext cx="0" cy="0"/>
          <a:chOff x="0" y="0"/>
          <a:chExt cx="0" cy="0"/>
        </a:xfrm>
      </p:grpSpPr>
      <p:sp>
        <p:nvSpPr>
          <p:cNvPr id="105" name="Google Shape;105;p19"/>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971647-0B5F-4417-ABA7-63C056FD3A7E}" type="datetimeFigureOut">
              <a:rPr lang="en-US" smtClean="0"/>
              <a:t>8/28/2022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C31875-1EA5-4AD3-B064-1AA907AD2FEF}" type="slidenum">
              <a:rPr lang="en-US" smtClean="0"/>
              <a:t>‹#›</a:t>
            </a:fld>
            <a:endParaRPr lang="en-US"/>
          </a:p>
        </p:txBody>
      </p:sp>
    </p:spTree>
    <p:extLst>
      <p:ext uri="{BB962C8B-B14F-4D97-AF65-F5344CB8AC3E}">
        <p14:creationId xmlns:p14="http://schemas.microsoft.com/office/powerpoint/2010/main" val="4037723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400"/>
              <a:buNone/>
              <a:defRPr sz="3400" b="1"/>
            </a:lvl1pPr>
            <a:lvl2pPr lvl="1" algn="ctr">
              <a:spcBef>
                <a:spcPts val="0"/>
              </a:spcBef>
              <a:spcAft>
                <a:spcPts val="0"/>
              </a:spcAft>
              <a:buSzPts val="3400"/>
              <a:buNone/>
              <a:defRPr sz="3400" b="1"/>
            </a:lvl2pPr>
            <a:lvl3pPr lvl="2" algn="ctr">
              <a:spcBef>
                <a:spcPts val="0"/>
              </a:spcBef>
              <a:spcAft>
                <a:spcPts val="0"/>
              </a:spcAft>
              <a:buSzPts val="3400"/>
              <a:buNone/>
              <a:defRPr sz="3400" b="1"/>
            </a:lvl3pPr>
            <a:lvl4pPr lvl="3" algn="ctr">
              <a:spcBef>
                <a:spcPts val="0"/>
              </a:spcBef>
              <a:spcAft>
                <a:spcPts val="0"/>
              </a:spcAft>
              <a:buSzPts val="3400"/>
              <a:buNone/>
              <a:defRPr sz="3400" b="1"/>
            </a:lvl4pPr>
            <a:lvl5pPr lvl="4" algn="ctr">
              <a:spcBef>
                <a:spcPts val="0"/>
              </a:spcBef>
              <a:spcAft>
                <a:spcPts val="0"/>
              </a:spcAft>
              <a:buSzPts val="3400"/>
              <a:buNone/>
              <a:defRPr sz="3400" b="1"/>
            </a:lvl5pPr>
            <a:lvl6pPr lvl="5" algn="ctr">
              <a:spcBef>
                <a:spcPts val="0"/>
              </a:spcBef>
              <a:spcAft>
                <a:spcPts val="0"/>
              </a:spcAft>
              <a:buSzPts val="3400"/>
              <a:buNone/>
              <a:defRPr sz="3400" b="1"/>
            </a:lvl6pPr>
            <a:lvl7pPr lvl="6" algn="ctr">
              <a:spcBef>
                <a:spcPts val="0"/>
              </a:spcBef>
              <a:spcAft>
                <a:spcPts val="0"/>
              </a:spcAft>
              <a:buSzPts val="3400"/>
              <a:buNone/>
              <a:defRPr sz="3400" b="1"/>
            </a:lvl7pPr>
            <a:lvl8pPr lvl="7" algn="ctr">
              <a:spcBef>
                <a:spcPts val="0"/>
              </a:spcBef>
              <a:spcAft>
                <a:spcPts val="0"/>
              </a:spcAft>
              <a:buSzPts val="3400"/>
              <a:buNone/>
              <a:defRPr sz="3400" b="1"/>
            </a:lvl8pPr>
            <a:lvl9pPr lvl="8" algn="ctr">
              <a:spcBef>
                <a:spcPts val="0"/>
              </a:spcBef>
              <a:spcAft>
                <a:spcPts val="0"/>
              </a:spcAft>
              <a:buSzPts val="3400"/>
              <a:buNone/>
              <a:defRPr sz="3400" b="1"/>
            </a:lvl9pPr>
          </a:lstStyle>
          <a:p>
            <a:endParaRPr/>
          </a:p>
        </p:txBody>
      </p:sp>
      <p:sp>
        <p:nvSpPr>
          <p:cNvPr id="15" name="Google Shape;15;p3"/>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6" name="Google Shape;16;p3"/>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17" name="Google Shape;17;p3"/>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a:solidFill>
                  <a:srgbClr val="980000"/>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1155CC"/>
              </a:buClr>
              <a:buSzPts val="1800"/>
              <a:buChar char="❖"/>
              <a:defRPr sz="1800">
                <a:solidFill>
                  <a:srgbClr val="1155CC"/>
                </a:solidFill>
              </a:defRPr>
            </a:lvl1pPr>
            <a:lvl2pPr marL="914400" lvl="1" indent="-336550">
              <a:spcBef>
                <a:spcPts val="0"/>
              </a:spcBef>
              <a:spcAft>
                <a:spcPts val="0"/>
              </a:spcAft>
              <a:buClr>
                <a:srgbClr val="1155CC"/>
              </a:buClr>
              <a:buSzPts val="1700"/>
              <a:buChar char="●"/>
              <a:defRPr sz="1700">
                <a:solidFill>
                  <a:srgbClr val="1155CC"/>
                </a:solidFill>
              </a:defRPr>
            </a:lvl2pPr>
            <a:lvl3pPr marL="1371600" lvl="2" indent="-336550">
              <a:spcBef>
                <a:spcPts val="0"/>
              </a:spcBef>
              <a:spcAft>
                <a:spcPts val="0"/>
              </a:spcAft>
              <a:buClr>
                <a:srgbClr val="1155CC"/>
              </a:buClr>
              <a:buSzPts val="1700"/>
              <a:buChar char="−"/>
              <a:defRPr sz="1700">
                <a:solidFill>
                  <a:srgbClr val="1155CC"/>
                </a:solidFill>
              </a:defRPr>
            </a:lvl3pPr>
            <a:lvl4pPr marL="1828800" lvl="3" indent="-317500">
              <a:spcBef>
                <a:spcPts val="0"/>
              </a:spcBef>
              <a:spcAft>
                <a:spcPts val="0"/>
              </a:spcAft>
              <a:buClr>
                <a:srgbClr val="1155CC"/>
              </a:buClr>
              <a:buSzPts val="1400"/>
              <a:buChar char="+"/>
              <a:defRPr>
                <a:solidFill>
                  <a:srgbClr val="1155CC"/>
                </a:solidFill>
              </a:defRPr>
            </a:lvl4pPr>
            <a:lvl5pPr marL="2286000" lvl="4" indent="-317500">
              <a:spcBef>
                <a:spcPts val="0"/>
              </a:spcBef>
              <a:spcAft>
                <a:spcPts val="0"/>
              </a:spcAft>
              <a:buClr>
                <a:srgbClr val="1155CC"/>
              </a:buClr>
              <a:buSzPts val="1400"/>
              <a:buChar char="+"/>
              <a:defRPr>
                <a:solidFill>
                  <a:srgbClr val="1155CC"/>
                </a:solidFill>
              </a:defRPr>
            </a:lvl5pPr>
            <a:lvl6pPr marL="2743200" lvl="5" indent="-317500">
              <a:spcBef>
                <a:spcPts val="0"/>
              </a:spcBef>
              <a:spcAft>
                <a:spcPts val="0"/>
              </a:spcAft>
              <a:buClr>
                <a:srgbClr val="1155CC"/>
              </a:buClr>
              <a:buSzPts val="1400"/>
              <a:buChar char="➢"/>
              <a:defRPr>
                <a:solidFill>
                  <a:srgbClr val="1155CC"/>
                </a:solidFill>
              </a:defRPr>
            </a:lvl6pPr>
            <a:lvl7pPr marL="3200400" lvl="6" indent="-317500">
              <a:spcBef>
                <a:spcPts val="0"/>
              </a:spcBef>
              <a:spcAft>
                <a:spcPts val="0"/>
              </a:spcAft>
              <a:buClr>
                <a:srgbClr val="1155CC"/>
              </a:buClr>
              <a:buSzPts val="1400"/>
              <a:buChar char="■"/>
              <a:defRPr>
                <a:solidFill>
                  <a:srgbClr val="1155CC"/>
                </a:solidFill>
              </a:defRPr>
            </a:lvl7pPr>
            <a:lvl8pPr marL="3657600" lvl="7" indent="-317500">
              <a:spcBef>
                <a:spcPts val="0"/>
              </a:spcBef>
              <a:spcAft>
                <a:spcPts val="0"/>
              </a:spcAft>
              <a:buClr>
                <a:srgbClr val="1155CC"/>
              </a:buClr>
              <a:buSzPts val="1400"/>
              <a:buChar char="●"/>
              <a:defRPr>
                <a:solidFill>
                  <a:srgbClr val="1155CC"/>
                </a:solidFill>
              </a:defRPr>
            </a:lvl8pPr>
            <a:lvl9pPr marL="4114800" lvl="8" indent="-317500">
              <a:spcBef>
                <a:spcPts val="0"/>
              </a:spcBef>
              <a:spcAft>
                <a:spcPts val="0"/>
              </a:spcAft>
              <a:buClr>
                <a:srgbClr val="1155CC"/>
              </a:buClr>
              <a:buSzPts val="1400"/>
              <a:buChar char="◆"/>
              <a:defRPr>
                <a:solidFill>
                  <a:srgbClr val="1155CC"/>
                </a:solidFill>
              </a:defRPr>
            </a:lvl9pPr>
          </a:lstStyle>
          <a:p>
            <a:endParaRPr/>
          </a:p>
        </p:txBody>
      </p:sp>
      <p:sp>
        <p:nvSpPr>
          <p:cNvPr id="23" name="Google Shape;23;p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4" name="Google Shape;24;p4"/>
          <p:cNvGrpSpPr/>
          <p:nvPr/>
        </p:nvGrpSpPr>
        <p:grpSpPr>
          <a:xfrm>
            <a:off x="199050" y="62117"/>
            <a:ext cx="8745900" cy="567496"/>
            <a:chOff x="199050" y="62117"/>
            <a:chExt cx="8745900" cy="567496"/>
          </a:xfrm>
        </p:grpSpPr>
        <p:pic>
          <p:nvPicPr>
            <p:cNvPr id="25" name="Google Shape;25;p4"/>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26" name="Google Shape;26;p4"/>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p:nvPr/>
        </p:nvSpPr>
        <p:spPr>
          <a:xfrm>
            <a:off x="31163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a:bodyPr>
          <a:lstStyle>
            <a:lvl1pPr lvl="0">
              <a:spcBef>
                <a:spcPts val="0"/>
              </a:spcBef>
              <a:spcAft>
                <a:spcPts val="0"/>
              </a:spcAft>
              <a:buSzPts val="27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32" name="Google Shape;32;p5"/>
          <p:cNvGrpSpPr/>
          <p:nvPr/>
        </p:nvGrpSpPr>
        <p:grpSpPr>
          <a:xfrm>
            <a:off x="199050" y="62117"/>
            <a:ext cx="8745900" cy="567496"/>
            <a:chOff x="199050" y="62117"/>
            <a:chExt cx="8745900" cy="567496"/>
          </a:xfrm>
        </p:grpSpPr>
        <p:pic>
          <p:nvPicPr>
            <p:cNvPr id="33" name="Google Shape;33;p5"/>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34" name="Google Shape;34;p5"/>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0"/>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400"/>
              <a:buNone/>
              <a:defRPr sz="3400" b="1"/>
            </a:lvl1pPr>
            <a:lvl2pPr lvl="1" algn="ctr" rtl="0">
              <a:spcBef>
                <a:spcPts val="0"/>
              </a:spcBef>
              <a:spcAft>
                <a:spcPts val="0"/>
              </a:spcAft>
              <a:buSzPts val="3400"/>
              <a:buNone/>
              <a:defRPr sz="3400" b="1"/>
            </a:lvl2pPr>
            <a:lvl3pPr lvl="2" algn="ctr" rtl="0">
              <a:spcBef>
                <a:spcPts val="0"/>
              </a:spcBef>
              <a:spcAft>
                <a:spcPts val="0"/>
              </a:spcAft>
              <a:buSzPts val="3400"/>
              <a:buNone/>
              <a:defRPr sz="3400" b="1"/>
            </a:lvl3pPr>
            <a:lvl4pPr lvl="3" algn="ctr" rtl="0">
              <a:spcBef>
                <a:spcPts val="0"/>
              </a:spcBef>
              <a:spcAft>
                <a:spcPts val="0"/>
              </a:spcAft>
              <a:buSzPts val="3400"/>
              <a:buNone/>
              <a:defRPr sz="3400" b="1"/>
            </a:lvl4pPr>
            <a:lvl5pPr lvl="4" algn="ctr" rtl="0">
              <a:spcBef>
                <a:spcPts val="0"/>
              </a:spcBef>
              <a:spcAft>
                <a:spcPts val="0"/>
              </a:spcAft>
              <a:buSzPts val="3400"/>
              <a:buNone/>
              <a:defRPr sz="3400" b="1"/>
            </a:lvl5pPr>
            <a:lvl6pPr lvl="5" algn="ctr" rtl="0">
              <a:spcBef>
                <a:spcPts val="0"/>
              </a:spcBef>
              <a:spcAft>
                <a:spcPts val="0"/>
              </a:spcAft>
              <a:buSzPts val="3400"/>
              <a:buNone/>
              <a:defRPr sz="3400" b="1"/>
            </a:lvl6pPr>
            <a:lvl7pPr lvl="6" algn="ctr" rtl="0">
              <a:spcBef>
                <a:spcPts val="0"/>
              </a:spcBef>
              <a:spcAft>
                <a:spcPts val="0"/>
              </a:spcAft>
              <a:buSzPts val="3400"/>
              <a:buNone/>
              <a:defRPr sz="3400" b="1"/>
            </a:lvl7pPr>
            <a:lvl8pPr lvl="7" algn="ctr" rtl="0">
              <a:spcBef>
                <a:spcPts val="0"/>
              </a:spcBef>
              <a:spcAft>
                <a:spcPts val="0"/>
              </a:spcAft>
              <a:buSzPts val="3400"/>
              <a:buNone/>
              <a:defRPr sz="3400" b="1"/>
            </a:lvl8pPr>
            <a:lvl9pPr lvl="8" algn="ctr" rtl="0">
              <a:spcBef>
                <a:spcPts val="0"/>
              </a:spcBef>
              <a:spcAft>
                <a:spcPts val="0"/>
              </a:spcAft>
              <a:buSzPts val="3400"/>
              <a:buNone/>
              <a:defRPr sz="3400" b="1"/>
            </a:lvl9pPr>
          </a:lstStyle>
          <a:p>
            <a:endParaRPr/>
          </a:p>
        </p:txBody>
      </p:sp>
      <p:sp>
        <p:nvSpPr>
          <p:cNvPr id="60" name="Google Shape;60;p1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1" name="Google Shape;61;p11"/>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62" name="Google Shape;62;p11"/>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a:solidFill>
                  <a:srgbClr val="98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2"/>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rgbClr val="1155CC"/>
              </a:buClr>
              <a:buSzPts val="1800"/>
              <a:buChar char="●"/>
              <a:defRPr>
                <a:solidFill>
                  <a:srgbClr val="1155CC"/>
                </a:solidFill>
              </a:defRPr>
            </a:lvl1pPr>
            <a:lvl2pPr marL="914400" lvl="1" indent="-330200" rtl="0">
              <a:spcBef>
                <a:spcPts val="0"/>
              </a:spcBef>
              <a:spcAft>
                <a:spcPts val="0"/>
              </a:spcAft>
              <a:buClr>
                <a:srgbClr val="1155CC"/>
              </a:buClr>
              <a:buSzPts val="1600"/>
              <a:buChar char="−"/>
              <a:defRPr sz="1600">
                <a:solidFill>
                  <a:srgbClr val="1155CC"/>
                </a:solidFill>
              </a:defRPr>
            </a:lvl2pPr>
            <a:lvl3pPr marL="1371600" lvl="2" indent="-317500" rtl="0">
              <a:spcBef>
                <a:spcPts val="0"/>
              </a:spcBef>
              <a:spcAft>
                <a:spcPts val="0"/>
              </a:spcAft>
              <a:buClr>
                <a:srgbClr val="1155CC"/>
              </a:buClr>
              <a:buSzPts val="1400"/>
              <a:buChar char="+"/>
              <a:defRPr>
                <a:solidFill>
                  <a:srgbClr val="1155CC"/>
                </a:solidFill>
              </a:defRPr>
            </a:lvl3pPr>
            <a:lvl4pPr marL="1828800" lvl="3" indent="-317500" rtl="0">
              <a:spcBef>
                <a:spcPts val="0"/>
              </a:spcBef>
              <a:spcAft>
                <a:spcPts val="0"/>
              </a:spcAft>
              <a:buClr>
                <a:srgbClr val="1155CC"/>
              </a:buClr>
              <a:buSzPts val="1400"/>
              <a:buChar char="+"/>
              <a:defRPr>
                <a:solidFill>
                  <a:srgbClr val="1155CC"/>
                </a:solidFill>
              </a:defRPr>
            </a:lvl4pPr>
            <a:lvl5pPr marL="2286000" lvl="4" indent="-317500" rtl="0">
              <a:spcBef>
                <a:spcPts val="0"/>
              </a:spcBef>
              <a:spcAft>
                <a:spcPts val="0"/>
              </a:spcAft>
              <a:buClr>
                <a:srgbClr val="1155CC"/>
              </a:buClr>
              <a:buSzPts val="1400"/>
              <a:buChar char="+"/>
              <a:defRPr>
                <a:solidFill>
                  <a:srgbClr val="1155CC"/>
                </a:solidFill>
              </a:defRPr>
            </a:lvl5pPr>
            <a:lvl6pPr marL="2743200" lvl="5" indent="-317500" rtl="0">
              <a:spcBef>
                <a:spcPts val="0"/>
              </a:spcBef>
              <a:spcAft>
                <a:spcPts val="0"/>
              </a:spcAft>
              <a:buClr>
                <a:srgbClr val="1155CC"/>
              </a:buClr>
              <a:buSzPts val="1400"/>
              <a:buChar char="■"/>
              <a:defRPr>
                <a:solidFill>
                  <a:srgbClr val="1155CC"/>
                </a:solidFill>
              </a:defRPr>
            </a:lvl6pPr>
            <a:lvl7pPr marL="3200400" lvl="6" indent="-317500" rtl="0">
              <a:spcBef>
                <a:spcPts val="0"/>
              </a:spcBef>
              <a:spcAft>
                <a:spcPts val="0"/>
              </a:spcAft>
              <a:buClr>
                <a:srgbClr val="1155CC"/>
              </a:buClr>
              <a:buSzPts val="1400"/>
              <a:buChar char="●"/>
              <a:defRPr>
                <a:solidFill>
                  <a:srgbClr val="1155CC"/>
                </a:solidFill>
              </a:defRPr>
            </a:lvl7pPr>
            <a:lvl8pPr marL="3657600" lvl="7" indent="-317500" rtl="0">
              <a:spcBef>
                <a:spcPts val="0"/>
              </a:spcBef>
              <a:spcAft>
                <a:spcPts val="0"/>
              </a:spcAft>
              <a:buClr>
                <a:srgbClr val="1155CC"/>
              </a:buClr>
              <a:buSzPts val="1400"/>
              <a:buChar char="○"/>
              <a:defRPr>
                <a:solidFill>
                  <a:srgbClr val="1155CC"/>
                </a:solidFill>
              </a:defRPr>
            </a:lvl8pPr>
            <a:lvl9pPr marL="4114800" lvl="8" indent="-317500" rtl="0">
              <a:spcBef>
                <a:spcPts val="0"/>
              </a:spcBef>
              <a:spcAft>
                <a:spcPts val="0"/>
              </a:spcAft>
              <a:buClr>
                <a:srgbClr val="1155CC"/>
              </a:buClr>
              <a:buSzPts val="1400"/>
              <a:buChar char="■"/>
              <a:defRPr>
                <a:solidFill>
                  <a:srgbClr val="1155CC"/>
                </a:solidFill>
              </a:defRPr>
            </a:lvl9pPr>
          </a:lstStyle>
          <a:p>
            <a:endParaRPr/>
          </a:p>
        </p:txBody>
      </p:sp>
      <p:sp>
        <p:nvSpPr>
          <p:cNvPr id="68" name="Google Shape;68;p1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69" name="Google Shape;69;p12"/>
          <p:cNvGrpSpPr/>
          <p:nvPr/>
        </p:nvGrpSpPr>
        <p:grpSpPr>
          <a:xfrm>
            <a:off x="199050" y="62117"/>
            <a:ext cx="8745900" cy="567496"/>
            <a:chOff x="199050" y="62117"/>
            <a:chExt cx="8745900" cy="567496"/>
          </a:xfrm>
        </p:grpSpPr>
        <p:pic>
          <p:nvPicPr>
            <p:cNvPr id="70" name="Google Shape;70;p12"/>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71" name="Google Shape;71;p12"/>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2"/>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12"/>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4" name="Google Shape;84;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5" name="Google Shape;85;p1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theme" Target="../theme/theme2.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sz="2700" b="1">
                <a:solidFill>
                  <a:srgbClr val="980000"/>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a:lnSpc>
                <a:spcPct val="80000"/>
              </a:lnSpc>
              <a:buSzPts val="852"/>
              <a:buNone/>
              <a:defRPr sz="1000">
                <a:solidFill>
                  <a:schemeClr val="dk2"/>
                </a:solidFill>
              </a:defRPr>
            </a:lvl1pPr>
            <a:lvl2pPr lvl="1" algn="r">
              <a:lnSpc>
                <a:spcPct val="80000"/>
              </a:lnSpc>
              <a:buSzPts val="852"/>
              <a:buNone/>
              <a:defRPr sz="1000">
                <a:solidFill>
                  <a:schemeClr val="dk2"/>
                </a:solidFill>
              </a:defRPr>
            </a:lvl2pPr>
            <a:lvl3pPr lvl="2" algn="r">
              <a:lnSpc>
                <a:spcPct val="80000"/>
              </a:lnSpc>
              <a:buSzPts val="852"/>
              <a:buNone/>
              <a:defRPr sz="1000">
                <a:solidFill>
                  <a:schemeClr val="dk2"/>
                </a:solidFill>
              </a:defRPr>
            </a:lvl3pPr>
            <a:lvl4pPr lvl="3" algn="r">
              <a:lnSpc>
                <a:spcPct val="80000"/>
              </a:lnSpc>
              <a:buSzPts val="852"/>
              <a:buNone/>
              <a:defRPr sz="1000">
                <a:solidFill>
                  <a:schemeClr val="dk2"/>
                </a:solidFill>
              </a:defRPr>
            </a:lvl4pPr>
            <a:lvl5pPr lvl="4" algn="r">
              <a:lnSpc>
                <a:spcPct val="80000"/>
              </a:lnSpc>
              <a:buSzPts val="852"/>
              <a:buNone/>
              <a:defRPr sz="1000">
                <a:solidFill>
                  <a:schemeClr val="dk2"/>
                </a:solidFill>
              </a:defRPr>
            </a:lvl5pPr>
            <a:lvl6pPr lvl="5" algn="r">
              <a:lnSpc>
                <a:spcPct val="80000"/>
              </a:lnSpc>
              <a:buSzPts val="852"/>
              <a:buNone/>
              <a:defRPr sz="1000">
                <a:solidFill>
                  <a:schemeClr val="dk2"/>
                </a:solidFill>
              </a:defRPr>
            </a:lvl6pPr>
            <a:lvl7pPr lvl="6" algn="r">
              <a:lnSpc>
                <a:spcPct val="80000"/>
              </a:lnSpc>
              <a:buSzPts val="852"/>
              <a:buNone/>
              <a:defRPr sz="1000">
                <a:solidFill>
                  <a:schemeClr val="dk2"/>
                </a:solidFill>
              </a:defRPr>
            </a:lvl7pPr>
            <a:lvl8pPr lvl="7" algn="r">
              <a:lnSpc>
                <a:spcPct val="80000"/>
              </a:lnSpc>
              <a:buSzPts val="852"/>
              <a:buNone/>
              <a:defRPr sz="1000">
                <a:solidFill>
                  <a:schemeClr val="dk2"/>
                </a:solidFill>
              </a:defRPr>
            </a:lvl8pPr>
            <a:lvl9pPr lvl="8" algn="r">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8" name="Google Shape;8;p1"/>
          <p:cNvSpPr txBox="1">
            <a:spLocks noGrp="1"/>
          </p:cNvSpPr>
          <p:nvPr>
            <p:ph type="body" idx="1"/>
          </p:nvPr>
        </p:nvSpPr>
        <p:spPr>
          <a:xfrm>
            <a:off x="310896" y="676656"/>
            <a:ext cx="8520600" cy="39678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6550" rtl="0">
              <a:lnSpc>
                <a:spcPct val="115000"/>
              </a:lnSpc>
              <a:spcBef>
                <a:spcPts val="0"/>
              </a:spcBef>
              <a:spcAft>
                <a:spcPts val="0"/>
              </a:spcAft>
              <a:buClr>
                <a:srgbClr val="1155CC"/>
              </a:buClr>
              <a:buSzPts val="1700"/>
              <a:buChar char="●"/>
              <a:defRPr sz="1700">
                <a:solidFill>
                  <a:srgbClr val="1155CC"/>
                </a:solidFill>
              </a:defRPr>
            </a:lvl2pPr>
            <a:lvl3pPr marL="1371600" lvl="2" indent="-336550" rtl="0">
              <a:lnSpc>
                <a:spcPct val="115000"/>
              </a:lnSpc>
              <a:spcBef>
                <a:spcPts val="0"/>
              </a:spcBef>
              <a:spcAft>
                <a:spcPts val="0"/>
              </a:spcAft>
              <a:buClr>
                <a:srgbClr val="1155CC"/>
              </a:buClr>
              <a:buSzPts val="1700"/>
              <a:buChar char="−"/>
              <a:defRPr sz="1700">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sz="2700" b="1">
                <a:solidFill>
                  <a:srgbClr val="980000"/>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9"/>
          <p:cNvSpPr txBox="1">
            <a:spLocks noGrp="1"/>
          </p:cNvSpPr>
          <p:nvPr>
            <p:ph type="body" idx="1"/>
          </p:nvPr>
        </p:nvSpPr>
        <p:spPr>
          <a:xfrm>
            <a:off x="311700" y="675874"/>
            <a:ext cx="8520600" cy="40962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0200" rtl="0">
              <a:lnSpc>
                <a:spcPct val="115000"/>
              </a:lnSpc>
              <a:spcBef>
                <a:spcPts val="0"/>
              </a:spcBef>
              <a:spcAft>
                <a:spcPts val="0"/>
              </a:spcAft>
              <a:buClr>
                <a:srgbClr val="1155CC"/>
              </a:buClr>
              <a:buSzPts val="1600"/>
              <a:buChar char="−"/>
              <a:defRPr sz="1600">
                <a:solidFill>
                  <a:srgbClr val="1155CC"/>
                </a:solidFill>
              </a:defRPr>
            </a:lvl2pPr>
            <a:lvl3pPr marL="1371600" lvl="2" indent="-317500" rtl="0">
              <a:lnSpc>
                <a:spcPct val="115000"/>
              </a:lnSpc>
              <a:spcBef>
                <a:spcPts val="0"/>
              </a:spcBef>
              <a:spcAft>
                <a:spcPts val="0"/>
              </a:spcAft>
              <a:buClr>
                <a:srgbClr val="1155CC"/>
              </a:buClr>
              <a:buSzPts val="1400"/>
              <a:buChar char="+"/>
              <a:defRPr>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
        <p:nvSpPr>
          <p:cNvPr id="53" name="Google Shape;53;p9"/>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rtl="0">
              <a:lnSpc>
                <a:spcPct val="80000"/>
              </a:lnSpc>
              <a:buSzPts val="852"/>
              <a:buNone/>
              <a:defRPr sz="1000">
                <a:solidFill>
                  <a:schemeClr val="dk2"/>
                </a:solidFill>
              </a:defRPr>
            </a:lvl1pPr>
            <a:lvl2pPr lvl="1" algn="r" rtl="0">
              <a:lnSpc>
                <a:spcPct val="80000"/>
              </a:lnSpc>
              <a:buSzPts val="852"/>
              <a:buNone/>
              <a:defRPr sz="1000">
                <a:solidFill>
                  <a:schemeClr val="dk2"/>
                </a:solidFill>
              </a:defRPr>
            </a:lvl2pPr>
            <a:lvl3pPr lvl="2" algn="r" rtl="0">
              <a:lnSpc>
                <a:spcPct val="80000"/>
              </a:lnSpc>
              <a:buSzPts val="852"/>
              <a:buNone/>
              <a:defRPr sz="1000">
                <a:solidFill>
                  <a:schemeClr val="dk2"/>
                </a:solidFill>
              </a:defRPr>
            </a:lvl3pPr>
            <a:lvl4pPr lvl="3" algn="r" rtl="0">
              <a:lnSpc>
                <a:spcPct val="80000"/>
              </a:lnSpc>
              <a:buSzPts val="852"/>
              <a:buNone/>
              <a:defRPr sz="1000">
                <a:solidFill>
                  <a:schemeClr val="dk2"/>
                </a:solidFill>
              </a:defRPr>
            </a:lvl4pPr>
            <a:lvl5pPr lvl="4" algn="r" rtl="0">
              <a:lnSpc>
                <a:spcPct val="80000"/>
              </a:lnSpc>
              <a:buSzPts val="852"/>
              <a:buNone/>
              <a:defRPr sz="1000">
                <a:solidFill>
                  <a:schemeClr val="dk2"/>
                </a:solidFill>
              </a:defRPr>
            </a:lvl5pPr>
            <a:lvl6pPr lvl="5" algn="r" rtl="0">
              <a:lnSpc>
                <a:spcPct val="80000"/>
              </a:lnSpc>
              <a:buSzPts val="852"/>
              <a:buNone/>
              <a:defRPr sz="1000">
                <a:solidFill>
                  <a:schemeClr val="dk2"/>
                </a:solidFill>
              </a:defRPr>
            </a:lvl6pPr>
            <a:lvl7pPr lvl="6" algn="r" rtl="0">
              <a:lnSpc>
                <a:spcPct val="80000"/>
              </a:lnSpc>
              <a:buSzPts val="852"/>
              <a:buNone/>
              <a:defRPr sz="1000">
                <a:solidFill>
                  <a:schemeClr val="dk2"/>
                </a:solidFill>
              </a:defRPr>
            </a:lvl7pPr>
            <a:lvl8pPr lvl="7" algn="r" rtl="0">
              <a:lnSpc>
                <a:spcPct val="80000"/>
              </a:lnSpc>
              <a:buSzPts val="852"/>
              <a:buNone/>
              <a:defRPr sz="1000">
                <a:solidFill>
                  <a:schemeClr val="dk2"/>
                </a:solidFill>
              </a:defRPr>
            </a:lvl8pPr>
            <a:lvl9pPr lvl="8" algn="r" rtl="0">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9" r:id="rId4"/>
    <p:sldLayoutId id="2147483660" r:id="rId5"/>
    <p:sldLayoutId id="2147483661" r:id="rId6"/>
    <p:sldLayoutId id="2147483662" r:id="rId7"/>
    <p:sldLayoutId id="2147483663" r:id="rId8"/>
    <p:sldLayoutId id="2147483664" r:id="rId9"/>
    <p:sldLayoutId id="214748366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facebook.com/dethu.huynh" TargetMode="External"/><Relationship Id="rId5" Type="http://schemas.openxmlformats.org/officeDocument/2006/relationships/hyperlink" Target="mailto:tqkhai0527@gmail.com" TargetMode="External"/><Relationship Id="rId4" Type="http://schemas.openxmlformats.org/officeDocument/2006/relationships/hyperlink" Target="https://www.facebook.com/tqkhai2705/" TargetMode="External"/></Relationships>
</file>

<file path=ppt/slides/_rels/slide3.xml.rels><?xml version="1.0" encoding="UTF-8" standalone="yes"?>
<Relationships xmlns="http://schemas.openxmlformats.org/package/2006/relationships"><Relationship Id="rId8" Type="http://schemas.openxmlformats.org/officeDocument/2006/relationships/hyperlink" Target="https://www.facebook.com/IsaacFA1992" TargetMode="External"/><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www.facebook.com/tinnguyen100591" TargetMode="External"/><Relationship Id="rId4" Type="http://schemas.openxmlformats.org/officeDocument/2006/relationships/hyperlink" Target="https://www.facebook.com/hoangtu.nguyen.980"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www.facebook.com/hoangtu.nguyen.980" TargetMode="External"/><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hyperlink" Target="https://www.facebook.com/hamsterviel.kien" TargetMode="External"/><Relationship Id="rId4" Type="http://schemas.openxmlformats.org/officeDocument/2006/relationships/hyperlink" Target="https://www.facebook.com/quangvuong.truong.7334"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
        <p:cNvGrpSpPr/>
        <p:nvPr/>
      </p:nvGrpSpPr>
      <p:grpSpPr>
        <a:xfrm>
          <a:off x="0" y="0"/>
          <a:ext cx="0" cy="0"/>
          <a:chOff x="0" y="0"/>
          <a:chExt cx="0" cy="0"/>
        </a:xfrm>
      </p:grpSpPr>
      <p:pic>
        <p:nvPicPr>
          <p:cNvPr id="110" name="Google Shape;110;p20"/>
          <p:cNvPicPr preferRelativeResize="0"/>
          <p:nvPr/>
        </p:nvPicPr>
        <p:blipFill rotWithShape="1">
          <a:blip r:embed="rId3">
            <a:alphaModFix/>
          </a:blip>
          <a:srcRect r="5855" b="17074"/>
          <a:stretch/>
        </p:blipFill>
        <p:spPr>
          <a:xfrm>
            <a:off x="0" y="0"/>
            <a:ext cx="9144000" cy="4530555"/>
          </a:xfrm>
          <a:prstGeom prst="rect">
            <a:avLst/>
          </a:prstGeom>
          <a:noFill/>
          <a:ln>
            <a:noFill/>
          </a:ln>
        </p:spPr>
      </p:pic>
      <p:grpSp>
        <p:nvGrpSpPr>
          <p:cNvPr id="111" name="Google Shape;111;p20"/>
          <p:cNvGrpSpPr/>
          <p:nvPr/>
        </p:nvGrpSpPr>
        <p:grpSpPr>
          <a:xfrm>
            <a:off x="1645784" y="4550375"/>
            <a:ext cx="5852432" cy="549769"/>
            <a:chOff x="1135700" y="4188972"/>
            <a:chExt cx="6756444" cy="692230"/>
          </a:xfrm>
        </p:grpSpPr>
        <p:pic>
          <p:nvPicPr>
            <p:cNvPr id="112" name="Google Shape;112;p20"/>
            <p:cNvPicPr preferRelativeResize="0"/>
            <p:nvPr/>
          </p:nvPicPr>
          <p:blipFill>
            <a:blip r:embed="rId4">
              <a:alphaModFix/>
            </a:blip>
            <a:stretch>
              <a:fillRect/>
            </a:stretch>
          </p:blipFill>
          <p:spPr>
            <a:xfrm>
              <a:off x="3463645" y="4188972"/>
              <a:ext cx="2269063" cy="692230"/>
            </a:xfrm>
            <a:prstGeom prst="rect">
              <a:avLst/>
            </a:prstGeom>
            <a:noFill/>
            <a:ln>
              <a:noFill/>
            </a:ln>
          </p:spPr>
        </p:pic>
        <p:pic>
          <p:nvPicPr>
            <p:cNvPr id="113" name="Google Shape;113;p20"/>
            <p:cNvPicPr preferRelativeResize="0"/>
            <p:nvPr/>
          </p:nvPicPr>
          <p:blipFill>
            <a:blip r:embed="rId5">
              <a:alphaModFix/>
            </a:blip>
            <a:stretch>
              <a:fillRect/>
            </a:stretch>
          </p:blipFill>
          <p:spPr>
            <a:xfrm>
              <a:off x="1135700" y="4275051"/>
              <a:ext cx="1826825" cy="511525"/>
            </a:xfrm>
            <a:prstGeom prst="rect">
              <a:avLst/>
            </a:prstGeom>
            <a:noFill/>
            <a:ln w="9525" cap="flat" cmpd="sng">
              <a:solidFill>
                <a:schemeClr val="dk2"/>
              </a:solidFill>
              <a:prstDash val="solid"/>
              <a:round/>
              <a:headEnd type="none" w="sm" len="sm"/>
              <a:tailEnd type="none" w="sm" len="sm"/>
            </a:ln>
          </p:spPr>
        </p:pic>
        <p:pic>
          <p:nvPicPr>
            <p:cNvPr id="114" name="Google Shape;114;p20"/>
            <p:cNvPicPr preferRelativeResize="0"/>
            <p:nvPr/>
          </p:nvPicPr>
          <p:blipFill>
            <a:blip r:embed="rId6">
              <a:alphaModFix/>
            </a:blip>
            <a:stretch>
              <a:fillRect/>
            </a:stretch>
          </p:blipFill>
          <p:spPr>
            <a:xfrm>
              <a:off x="6268275" y="4275050"/>
              <a:ext cx="1623869" cy="511525"/>
            </a:xfrm>
            <a:prstGeom prst="rect">
              <a:avLst/>
            </a:prstGeom>
            <a:noFill/>
            <a:ln w="9525" cap="flat" cmpd="sng">
              <a:solidFill>
                <a:schemeClr val="dk2"/>
              </a:solidFill>
              <a:prstDash val="solid"/>
              <a:round/>
              <a:headEnd type="none" w="sm" len="sm"/>
              <a:tailEnd type="none" w="sm" len="sm"/>
            </a:ln>
          </p:spPr>
        </p:pic>
      </p:grpSp>
      <p:sp>
        <p:nvSpPr>
          <p:cNvPr id="115" name="Google Shape;115;p20"/>
          <p:cNvSpPr txBox="1">
            <a:spLocks noGrp="1"/>
          </p:cNvSpPr>
          <p:nvPr>
            <p:ph type="ctrTitle"/>
          </p:nvPr>
        </p:nvSpPr>
        <p:spPr>
          <a:xfrm>
            <a:off x="212525" y="608875"/>
            <a:ext cx="3896700" cy="2052600"/>
          </a:xfrm>
          <a:prstGeom prst="rect">
            <a:avLst/>
          </a:prstGeom>
          <a:solidFill>
            <a:srgbClr val="271C87">
              <a:alpha val="62030"/>
            </a:srgbClr>
          </a:solidFill>
        </p:spPr>
        <p:txBody>
          <a:bodyPr spcFirstLastPara="1" wrap="square" lIns="91425" tIns="91425" rIns="91425" bIns="91425" anchor="ctr" anchorCtr="0">
            <a:normAutofit fontScale="90000"/>
          </a:bodyPr>
          <a:lstStyle/>
          <a:p>
            <a:pPr marL="0" lvl="0" indent="0" algn="ctr" rtl="0">
              <a:spcBef>
                <a:spcPts val="0"/>
              </a:spcBef>
              <a:spcAft>
                <a:spcPts val="0"/>
              </a:spcAft>
              <a:buClr>
                <a:schemeClr val="dk1"/>
              </a:buClr>
              <a:buSzPts val="1100"/>
              <a:buFont typeface="Arial"/>
              <a:buNone/>
            </a:pPr>
            <a:r>
              <a:rPr lang="vi-VN" sz="2600" b="1" dirty="0" smtClean="0">
                <a:solidFill>
                  <a:schemeClr val="lt1"/>
                </a:solidFill>
              </a:rPr>
              <a:t>Deep Learning</a:t>
            </a:r>
            <a:r>
              <a:rPr lang="en" sz="2700" b="1" dirty="0">
                <a:solidFill>
                  <a:schemeClr val="lt1"/>
                </a:solidFill>
              </a:rPr>
              <a:t/>
            </a:r>
            <a:br>
              <a:rPr lang="en" sz="2700" b="1" dirty="0">
                <a:solidFill>
                  <a:schemeClr val="lt1"/>
                </a:solidFill>
              </a:rPr>
            </a:br>
            <a:r>
              <a:rPr lang="en" sz="3400" b="1" dirty="0">
                <a:solidFill>
                  <a:srgbClr val="FFFF00"/>
                </a:solidFill>
              </a:rPr>
              <a:t>Bài </a:t>
            </a:r>
            <a:r>
              <a:rPr lang="en" sz="3400" b="1" dirty="0" smtClean="0">
                <a:solidFill>
                  <a:srgbClr val="FFFF00"/>
                </a:solidFill>
              </a:rPr>
              <a:t>7: Phân vùng ảnh (Image segmentation)</a:t>
            </a:r>
            <a:endParaRPr sz="3400" b="1" dirty="0">
              <a:solidFill>
                <a:srgbClr val="FFFF00"/>
              </a:solidFill>
            </a:endParaRPr>
          </a:p>
        </p:txBody>
      </p:sp>
      <p:sp>
        <p:nvSpPr>
          <p:cNvPr id="116" name="Google Shape;116;p20"/>
          <p:cNvSpPr txBox="1">
            <a:spLocks noGrp="1"/>
          </p:cNvSpPr>
          <p:nvPr>
            <p:ph type="subTitle" idx="1"/>
          </p:nvPr>
        </p:nvSpPr>
        <p:spPr>
          <a:xfrm>
            <a:off x="488800" y="3209625"/>
            <a:ext cx="3053700" cy="780300"/>
          </a:xfrm>
          <a:prstGeom prst="rect">
            <a:avLst/>
          </a:prstGeom>
          <a:solidFill>
            <a:srgbClr val="980000">
              <a:alpha val="56150"/>
            </a:srgbClr>
          </a:solidFill>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935"/>
              <a:buNone/>
            </a:pPr>
            <a:r>
              <a:rPr lang="vi-VN" sz="1800" b="1" dirty="0" smtClean="0">
                <a:solidFill>
                  <a:schemeClr val="lt1"/>
                </a:solidFill>
              </a:rPr>
              <a:t>Van-Khoa LE</a:t>
            </a:r>
            <a:r>
              <a:rPr lang="en" sz="1800" b="1" dirty="0" smtClean="0">
                <a:solidFill>
                  <a:schemeClr val="lt1"/>
                </a:solidFill>
              </a:rPr>
              <a:t>, </a:t>
            </a:r>
            <a:r>
              <a:rPr lang="en" sz="1800" b="1" dirty="0">
                <a:solidFill>
                  <a:schemeClr val="lt1"/>
                </a:solidFill>
              </a:rPr>
              <a:t>Ph.D</a:t>
            </a:r>
            <a:endParaRPr sz="1800" b="1" dirty="0">
              <a:solidFill>
                <a:schemeClr val="lt1"/>
              </a:solidFill>
            </a:endParaRPr>
          </a:p>
          <a:p>
            <a:pPr marL="0" lvl="0" indent="0" algn="ctr" rtl="0">
              <a:lnSpc>
                <a:spcPct val="115000"/>
              </a:lnSpc>
              <a:spcBef>
                <a:spcPts val="0"/>
              </a:spcBef>
              <a:spcAft>
                <a:spcPts val="0"/>
              </a:spcAft>
              <a:buSzPts val="935"/>
              <a:buNone/>
            </a:pPr>
            <a:r>
              <a:rPr lang="en" sz="1800" b="1" dirty="0">
                <a:solidFill>
                  <a:schemeClr val="lt1"/>
                </a:solidFill>
              </a:rPr>
              <a:t>CyberLab, </a:t>
            </a:r>
            <a:r>
              <a:rPr lang="en" sz="1800" b="1" dirty="0" smtClean="0">
                <a:solidFill>
                  <a:schemeClr val="lt1"/>
                </a:solidFill>
              </a:rPr>
              <a:t>10/202</a:t>
            </a:r>
            <a:r>
              <a:rPr lang="vi-VN" sz="1800" b="1" dirty="0" smtClean="0">
                <a:solidFill>
                  <a:schemeClr val="lt1"/>
                </a:solidFill>
              </a:rPr>
              <a:t>2</a:t>
            </a:r>
            <a:endParaRPr sz="1800" b="1" dirty="0">
              <a:solidFill>
                <a:schemeClr val="lt1"/>
              </a:solidFill>
            </a:endParaRPr>
          </a:p>
        </p:txBody>
      </p:sp>
      <p:pic>
        <p:nvPicPr>
          <p:cNvPr id="117" name="Google Shape;117;p20"/>
          <p:cNvPicPr preferRelativeResize="0"/>
          <p:nvPr/>
        </p:nvPicPr>
        <p:blipFill>
          <a:blip r:embed="rId7">
            <a:alphaModFix/>
          </a:blip>
          <a:stretch>
            <a:fillRect/>
          </a:stretch>
        </p:blipFill>
        <p:spPr>
          <a:xfrm>
            <a:off x="5884150" y="742688"/>
            <a:ext cx="2638050" cy="1793874"/>
          </a:xfrm>
          <a:prstGeom prst="rect">
            <a:avLst/>
          </a:prstGeom>
          <a:noFill/>
          <a:ln>
            <a:noFill/>
          </a:ln>
        </p:spPr>
      </p:pic>
      <p:sp>
        <p:nvSpPr>
          <p:cNvPr id="118" name="Google Shape;118;p20"/>
          <p:cNvSpPr txBox="1"/>
          <p:nvPr/>
        </p:nvSpPr>
        <p:spPr>
          <a:xfrm>
            <a:off x="8222325" y="4290300"/>
            <a:ext cx="8436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lt1"/>
                </a:solidFill>
              </a:rPr>
              <a:t>(Ảnh: Internet)</a:t>
            </a:r>
            <a:endParaRPr sz="1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Các</a:t>
            </a:r>
            <a:r>
              <a:rPr lang="en-US" dirty="0" smtClean="0"/>
              <a:t> </a:t>
            </a:r>
            <a:r>
              <a:rPr lang="en-US" dirty="0" err="1" smtClean="0"/>
              <a:t>thuật</a:t>
            </a:r>
            <a:r>
              <a:rPr lang="en-US" dirty="0" smtClean="0"/>
              <a:t> </a:t>
            </a:r>
            <a:r>
              <a:rPr lang="en-US" dirty="0" err="1" smtClean="0"/>
              <a:t>ngữ</a:t>
            </a:r>
            <a:r>
              <a:rPr lang="en-US" dirty="0" smtClean="0"/>
              <a:t> </a:t>
            </a:r>
            <a:r>
              <a:rPr lang="en-US" dirty="0" err="1" smtClean="0"/>
              <a:t>thường</a:t>
            </a:r>
            <a:r>
              <a:rPr lang="en-US" dirty="0" smtClean="0"/>
              <a:t> </a:t>
            </a:r>
            <a:r>
              <a:rPr lang="en-US" dirty="0" err="1" smtClean="0"/>
              <a:t>thấy</a:t>
            </a:r>
            <a:endParaRPr lang="en-US" dirty="0"/>
          </a:p>
        </p:txBody>
      </p:sp>
      <p:sp>
        <p:nvSpPr>
          <p:cNvPr id="7" name="Content Placeholder 6"/>
          <p:cNvSpPr>
            <a:spLocks noGrp="1"/>
          </p:cNvSpPr>
          <p:nvPr>
            <p:ph type="body" idx="1"/>
          </p:nvPr>
        </p:nvSpPr>
        <p:spPr/>
        <p:txBody>
          <a:bodyPr/>
          <a:lstStyle/>
          <a:p>
            <a:r>
              <a:rPr lang="vi-VN" b="1" dirty="0"/>
              <a:t>Upsampling</a:t>
            </a:r>
            <a:r>
              <a:rPr lang="vi-VN" dirty="0"/>
              <a:t>: Các kỹ thuật giúp tăng kích thước output trong mạng CNN.</a:t>
            </a:r>
          </a:p>
          <a:p>
            <a:r>
              <a:rPr lang="vi-VN" b="1" dirty="0"/>
              <a:t>Tích chập chuyển vị</a:t>
            </a:r>
            <a:r>
              <a:rPr lang="vi-VN" dirty="0"/>
              <a:t> (Conv2DTranspose hoặc Transposed Conv2D): Một dạng tích chập giúp gia tăng kích thước của mạng CNN.</a:t>
            </a:r>
          </a:p>
          <a:p>
            <a:r>
              <a:rPr lang="vi-VN" b="1" dirty="0"/>
              <a:t>Mạng giải chập</a:t>
            </a:r>
            <a:r>
              <a:rPr lang="vi-VN" dirty="0"/>
              <a:t> (DeconvNet hoặc Deconvolutional Neural Network): Là một mạng áp dụng liên tiếp quá trình Upsampling để giải mã ngược trở lại từ đặc trưng sang ảnh. Thường áp dụng trong các bài toán Image2Image.</a:t>
            </a:r>
          </a:p>
          <a:p>
            <a:r>
              <a:rPr lang="vi-VN" b="1" dirty="0"/>
              <a:t>Vùng nhận thức</a:t>
            </a:r>
            <a:r>
              <a:rPr lang="vi-VN" dirty="0"/>
              <a:t> (Receptive Field): Là những vùng ảnh được áp dụng tích tập với bộ lọc để tạo ra các pixel ở output.</a:t>
            </a:r>
          </a:p>
          <a:p>
            <a:r>
              <a:rPr lang="vi-VN" b="1" dirty="0"/>
              <a:t>Ma trận giãn nở</a:t>
            </a:r>
            <a:r>
              <a:rPr lang="vi-VN" dirty="0"/>
              <a:t> (Dilation Matrix): Là ma trận được tạo thành từ ma trận gốc bằng cách padding xen kẽ các dòng và cột bằng giá trị 0.</a:t>
            </a:r>
          </a:p>
          <a:p>
            <a:pPr marL="114300" indent="0">
              <a:buNone/>
            </a:pPr>
            <a:endParaRPr lang="en-US" dirty="0" smtClean="0"/>
          </a:p>
          <a:p>
            <a:endParaRPr lang="en-US" dirty="0"/>
          </a:p>
        </p:txBody>
      </p:sp>
    </p:spTree>
    <p:extLst>
      <p:ext uri="{BB962C8B-B14F-4D97-AF65-F5344CB8AC3E}">
        <p14:creationId xmlns:p14="http://schemas.microsoft.com/office/powerpoint/2010/main" val="7776860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8"/>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Clr>
                <a:schemeClr val="dk1"/>
              </a:buClr>
              <a:buSzPct val="40740"/>
              <a:buFont typeface="Arial"/>
              <a:buNone/>
            </a:pPr>
            <a:r>
              <a:rPr lang="en"/>
              <a:t>Thảo Luận &amp; Hỏi Đáp </a:t>
            </a:r>
            <a:endParaRPr/>
          </a:p>
        </p:txBody>
      </p:sp>
      <p:sp>
        <p:nvSpPr>
          <p:cNvPr id="198" name="Google Shape;198;p2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199" name="Google Shape;199;p28"/>
          <p:cNvSpPr txBox="1"/>
          <p:nvPr/>
        </p:nvSpPr>
        <p:spPr>
          <a:xfrm>
            <a:off x="2050338" y="825575"/>
            <a:ext cx="50433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b="1">
                <a:solidFill>
                  <a:srgbClr val="0000FF"/>
                </a:solidFill>
              </a:rPr>
              <a:t>THANK YOU!</a:t>
            </a:r>
            <a:endParaRPr sz="3600">
              <a:solidFill>
                <a:srgbClr val="0000FF"/>
              </a:solidFill>
            </a:endParaRPr>
          </a:p>
        </p:txBody>
      </p:sp>
      <p:sp>
        <p:nvSpPr>
          <p:cNvPr id="200" name="Google Shape;200;p28"/>
          <p:cNvSpPr/>
          <p:nvPr/>
        </p:nvSpPr>
        <p:spPr>
          <a:xfrm>
            <a:off x="209175" y="127000"/>
            <a:ext cx="702300" cy="435300"/>
          </a:xfrm>
          <a:prstGeom prst="rect">
            <a:avLst/>
          </a:prstGeom>
          <a:solidFill>
            <a:srgbClr val="4A86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rPr>
              <a:t>4</a:t>
            </a:r>
            <a:endParaRPr sz="2000" b="1">
              <a:solidFill>
                <a:schemeClr val="lt1"/>
              </a:solidFill>
            </a:endParaRPr>
          </a:p>
        </p:txBody>
      </p:sp>
      <p:pic>
        <p:nvPicPr>
          <p:cNvPr id="201" name="Google Shape;201;p28"/>
          <p:cNvPicPr preferRelativeResize="0"/>
          <p:nvPr/>
        </p:nvPicPr>
        <p:blipFill>
          <a:blip r:embed="rId3">
            <a:alphaModFix/>
          </a:blip>
          <a:stretch>
            <a:fillRect/>
          </a:stretch>
        </p:blipFill>
        <p:spPr>
          <a:xfrm>
            <a:off x="1939062" y="1905863"/>
            <a:ext cx="5265864" cy="194898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Learning rate</a:t>
            </a:r>
            <a:endParaRPr lang="en-US" dirty="0"/>
          </a:p>
        </p:txBody>
      </p:sp>
      <p:pic>
        <p:nvPicPr>
          <p:cNvPr id="3074" name="Picture 2" descr="https://miro.medium.com/max/1400/1*Ps4nAot7XQm8ixybzCA_B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726" y="1511018"/>
            <a:ext cx="6291997" cy="2432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098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Lớp</a:t>
            </a:r>
            <a:r>
              <a:rPr lang="en-US" dirty="0" smtClean="0"/>
              <a:t> </a:t>
            </a:r>
            <a:r>
              <a:rPr lang="en-US" dirty="0" err="1" smtClean="0"/>
              <a:t>đảo</a:t>
            </a:r>
            <a:r>
              <a:rPr lang="en-US" dirty="0" smtClean="0"/>
              <a:t> </a:t>
            </a:r>
            <a:r>
              <a:rPr lang="en-US" dirty="0" err="1" smtClean="0"/>
              <a:t>ngược</a:t>
            </a:r>
            <a:r>
              <a:rPr lang="en-US" dirty="0" smtClean="0"/>
              <a:t> </a:t>
            </a:r>
            <a:r>
              <a:rPr lang="en-US" dirty="0" err="1" smtClean="0"/>
              <a:t>tích</a:t>
            </a:r>
            <a:r>
              <a:rPr lang="en-US" dirty="0" smtClean="0"/>
              <a:t> </a:t>
            </a:r>
            <a:r>
              <a:rPr lang="en-US" dirty="0" err="1" smtClean="0"/>
              <a:t>chập</a:t>
            </a:r>
            <a:r>
              <a:rPr lang="en-US" dirty="0" smtClean="0"/>
              <a:t> (deconvolution)</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6575" y="1309558"/>
            <a:ext cx="2388525" cy="2715057"/>
          </a:xfrm>
          <a:prstGeom prst="rect">
            <a:avLst/>
          </a:prstGeom>
        </p:spPr>
      </p:pic>
    </p:spTree>
    <p:extLst>
      <p:ext uri="{BB962C8B-B14F-4D97-AF65-F5344CB8AC3E}">
        <p14:creationId xmlns:p14="http://schemas.microsoft.com/office/powerpoint/2010/main" val="3501476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Các</a:t>
            </a:r>
            <a:r>
              <a:rPr lang="en-US" dirty="0" smtClean="0"/>
              <a:t> </a:t>
            </a:r>
            <a:r>
              <a:rPr lang="en-US" dirty="0" err="1" smtClean="0"/>
              <a:t>phương</a:t>
            </a:r>
            <a:r>
              <a:rPr lang="en-US" dirty="0" smtClean="0"/>
              <a:t> </a:t>
            </a:r>
            <a:r>
              <a:rPr lang="en-US" dirty="0" err="1" smtClean="0"/>
              <a:t>pháp</a:t>
            </a:r>
            <a:r>
              <a:rPr lang="en-US" dirty="0" smtClean="0"/>
              <a:t> </a:t>
            </a:r>
            <a:r>
              <a:rPr lang="en-US" dirty="0" err="1" smtClean="0"/>
              <a:t>cổ</a:t>
            </a:r>
            <a:r>
              <a:rPr lang="en-US" dirty="0" smtClean="0"/>
              <a:t> </a:t>
            </a:r>
            <a:r>
              <a:rPr lang="en-US" dirty="0" err="1" smtClean="0"/>
              <a:t>điển</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468110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a:t>
            </a:r>
            <a:endParaRPr/>
          </a:p>
        </p:txBody>
      </p:sp>
      <p:sp>
        <p:nvSpPr>
          <p:cNvPr id="158" name="Google Shape;158;p2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159" name="Google Shape;159;p25"/>
          <p:cNvPicPr preferRelativeResize="0"/>
          <p:nvPr/>
        </p:nvPicPr>
        <p:blipFill rotWithShape="1">
          <a:blip r:embed="rId3">
            <a:alphaModFix/>
          </a:blip>
          <a:srcRect b="21228"/>
          <a:stretch/>
        </p:blipFill>
        <p:spPr>
          <a:xfrm>
            <a:off x="1351250" y="1819300"/>
            <a:ext cx="2372100" cy="1052225"/>
          </a:xfrm>
          <a:prstGeom prst="rect">
            <a:avLst/>
          </a:prstGeom>
          <a:noFill/>
          <a:ln>
            <a:noFill/>
          </a:ln>
        </p:spPr>
      </p:pic>
      <p:sp>
        <p:nvSpPr>
          <p:cNvPr id="160" name="Google Shape;160;p25"/>
          <p:cNvSpPr txBox="1"/>
          <p:nvPr/>
        </p:nvSpPr>
        <p:spPr>
          <a:xfrm>
            <a:off x="3946200" y="1978713"/>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 </a:t>
            </a:r>
            <a:r>
              <a:rPr lang="en" u="sng">
                <a:solidFill>
                  <a:schemeClr val="hlink"/>
                </a:solidFill>
                <a:hlinkClick r:id="rId4"/>
              </a:rPr>
              <a:t>https://www.facebook.com/tqkhai2705/</a:t>
            </a:r>
            <a:endParaRPr>
              <a:solidFill>
                <a:srgbClr val="0B5394"/>
              </a:solidFill>
            </a:endParaRPr>
          </a:p>
          <a:p>
            <a:pPr marL="0" lvl="0" indent="0" algn="l" rtl="0">
              <a:spcBef>
                <a:spcPts val="0"/>
              </a:spcBef>
              <a:spcAft>
                <a:spcPts val="0"/>
              </a:spcAft>
              <a:buNone/>
            </a:pPr>
            <a:r>
              <a:rPr lang="en">
                <a:solidFill>
                  <a:srgbClr val="0B5394"/>
                </a:solidFill>
              </a:rPr>
              <a:t>Email: </a:t>
            </a:r>
            <a:r>
              <a:rPr lang="en" u="sng">
                <a:solidFill>
                  <a:schemeClr val="hlink"/>
                </a:solidFill>
                <a:hlinkClick r:id="rId5"/>
              </a:rPr>
              <a:t>tqkhai0527@gmail.com</a:t>
            </a:r>
            <a:r>
              <a:rPr lang="en">
                <a:solidFill>
                  <a:srgbClr val="0B5394"/>
                </a:solidFill>
              </a:rPr>
              <a:t> </a:t>
            </a:r>
            <a:endParaRPr>
              <a:solidFill>
                <a:srgbClr val="0B5394"/>
              </a:solidFill>
            </a:endParaRPr>
          </a:p>
        </p:txBody>
      </p:sp>
      <p:sp>
        <p:nvSpPr>
          <p:cNvPr id="161" name="Google Shape;161;p25"/>
          <p:cNvSpPr txBox="1"/>
          <p:nvPr/>
        </p:nvSpPr>
        <p:spPr>
          <a:xfrm>
            <a:off x="3417463" y="3461225"/>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Giảng viên Thỉnh giảng: TS. Huỳnh Đệ Thủ</a:t>
            </a:r>
            <a:endParaRPr>
              <a:solidFill>
                <a:srgbClr val="0B5394"/>
              </a:solidFill>
            </a:endParaRPr>
          </a:p>
          <a:p>
            <a:pPr marL="0" lvl="0" indent="0" algn="l" rtl="0">
              <a:spcBef>
                <a:spcPts val="0"/>
              </a:spcBef>
              <a:spcAft>
                <a:spcPts val="0"/>
              </a:spcAft>
              <a:buNone/>
            </a:pPr>
            <a:r>
              <a:rPr lang="en">
                <a:solidFill>
                  <a:srgbClr val="0B5394"/>
                </a:solidFill>
              </a:rPr>
              <a:t>Facebook: </a:t>
            </a:r>
            <a:r>
              <a:rPr lang="en" u="sng">
                <a:solidFill>
                  <a:schemeClr val="hlink"/>
                </a:solidFill>
                <a:hlinkClick r:id="rId6"/>
              </a:rPr>
              <a:t>https://www.facebook.com/dethu.huynh</a:t>
            </a:r>
            <a:r>
              <a:rPr lang="en">
                <a:solidFill>
                  <a:srgbClr val="0B5394"/>
                </a:solidFill>
              </a:rPr>
              <a:t> </a:t>
            </a:r>
            <a:endParaRPr>
              <a:solidFill>
                <a:srgbClr val="0B5394"/>
              </a:solidFill>
            </a:endParaRPr>
          </a:p>
        </p:txBody>
      </p:sp>
      <p:pic>
        <p:nvPicPr>
          <p:cNvPr id="162" name="Google Shape;162;p25"/>
          <p:cNvPicPr preferRelativeResize="0"/>
          <p:nvPr/>
        </p:nvPicPr>
        <p:blipFill>
          <a:blip r:embed="rId7">
            <a:alphaModFix/>
          </a:blip>
          <a:stretch>
            <a:fillRect/>
          </a:stretch>
        </p:blipFill>
        <p:spPr>
          <a:xfrm>
            <a:off x="1617738" y="3412938"/>
            <a:ext cx="1839101" cy="71216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 (hỗ trợ)</a:t>
            </a:r>
            <a:endParaRPr/>
          </a:p>
        </p:txBody>
      </p:sp>
      <p:sp>
        <p:nvSpPr>
          <p:cNvPr id="168" name="Google Shape;168;p2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169" name="Google Shape;169;p26"/>
          <p:cNvPicPr preferRelativeResize="0"/>
          <p:nvPr/>
        </p:nvPicPr>
        <p:blipFill>
          <a:blip r:embed="rId3">
            <a:alphaModFix/>
          </a:blip>
          <a:stretch>
            <a:fillRect/>
          </a:stretch>
        </p:blipFill>
        <p:spPr>
          <a:xfrm>
            <a:off x="1211300" y="3730699"/>
            <a:ext cx="2549104" cy="615600"/>
          </a:xfrm>
          <a:prstGeom prst="rect">
            <a:avLst/>
          </a:prstGeom>
          <a:noFill/>
          <a:ln>
            <a:noFill/>
          </a:ln>
        </p:spPr>
      </p:pic>
      <p:sp>
        <p:nvSpPr>
          <p:cNvPr id="170" name="Google Shape;170;p26"/>
          <p:cNvSpPr txBox="1"/>
          <p:nvPr/>
        </p:nvSpPr>
        <p:spPr>
          <a:xfrm>
            <a:off x="3114275" y="3730700"/>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4"/>
              </a:rPr>
              <a:t>https://www.facebook.com/hoangtu.nguyen.980</a:t>
            </a:r>
            <a:r>
              <a:rPr lang="en">
                <a:solidFill>
                  <a:srgbClr val="0B5394"/>
                </a:solidFill>
              </a:rPr>
              <a:t> </a:t>
            </a:r>
            <a:endParaRPr>
              <a:solidFill>
                <a:srgbClr val="0B5394"/>
              </a:solidFill>
            </a:endParaRPr>
          </a:p>
        </p:txBody>
      </p:sp>
      <p:sp>
        <p:nvSpPr>
          <p:cNvPr id="171" name="Google Shape;171;p26"/>
          <p:cNvSpPr txBox="1"/>
          <p:nvPr/>
        </p:nvSpPr>
        <p:spPr>
          <a:xfrm>
            <a:off x="3186275" y="2896000"/>
            <a:ext cx="4051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5"/>
              </a:rPr>
              <a:t>https://www.facebook.com/tinnguyen100591</a:t>
            </a:r>
            <a:r>
              <a:rPr lang="en">
                <a:solidFill>
                  <a:srgbClr val="0B5394"/>
                </a:solidFill>
              </a:rPr>
              <a:t> </a:t>
            </a:r>
            <a:endParaRPr>
              <a:solidFill>
                <a:srgbClr val="0B5394"/>
              </a:solidFill>
            </a:endParaRPr>
          </a:p>
        </p:txBody>
      </p:sp>
      <p:pic>
        <p:nvPicPr>
          <p:cNvPr id="172" name="Google Shape;172;p26"/>
          <p:cNvPicPr preferRelativeResize="0"/>
          <p:nvPr/>
        </p:nvPicPr>
        <p:blipFill>
          <a:blip r:embed="rId6">
            <a:alphaModFix/>
          </a:blip>
          <a:stretch>
            <a:fillRect/>
          </a:stretch>
        </p:blipFill>
        <p:spPr>
          <a:xfrm>
            <a:off x="1287125" y="2913900"/>
            <a:ext cx="1827161" cy="585925"/>
          </a:xfrm>
          <a:prstGeom prst="rect">
            <a:avLst/>
          </a:prstGeom>
          <a:noFill/>
          <a:ln>
            <a:noFill/>
          </a:ln>
        </p:spPr>
      </p:pic>
      <p:pic>
        <p:nvPicPr>
          <p:cNvPr id="173" name="Google Shape;173;p26"/>
          <p:cNvPicPr preferRelativeResize="0"/>
          <p:nvPr/>
        </p:nvPicPr>
        <p:blipFill>
          <a:blip r:embed="rId7">
            <a:alphaModFix/>
          </a:blip>
          <a:stretch>
            <a:fillRect/>
          </a:stretch>
        </p:blipFill>
        <p:spPr>
          <a:xfrm>
            <a:off x="1211300" y="2023975"/>
            <a:ext cx="2298128" cy="585925"/>
          </a:xfrm>
          <a:prstGeom prst="rect">
            <a:avLst/>
          </a:prstGeom>
          <a:noFill/>
          <a:ln>
            <a:noFill/>
          </a:ln>
        </p:spPr>
      </p:pic>
      <p:sp>
        <p:nvSpPr>
          <p:cNvPr id="174" name="Google Shape;174;p26"/>
          <p:cNvSpPr txBox="1"/>
          <p:nvPr/>
        </p:nvSpPr>
        <p:spPr>
          <a:xfrm>
            <a:off x="3186275" y="2061325"/>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8"/>
              </a:rPr>
              <a:t>https://www.facebook.com/IsaacFA1992</a:t>
            </a:r>
            <a:r>
              <a:rPr lang="en">
                <a:solidFill>
                  <a:srgbClr val="0B5394"/>
                </a:solidFill>
              </a:rPr>
              <a:t> </a:t>
            </a:r>
            <a:endParaRPr>
              <a:solidFill>
                <a:srgbClr val="0B5394"/>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Giới thiệu mentor </a:t>
            </a:r>
            <a:endParaRPr/>
          </a:p>
        </p:txBody>
      </p:sp>
      <p:sp>
        <p:nvSpPr>
          <p:cNvPr id="180" name="Google Shape;180;p2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181" name="Google Shape;181;p27"/>
          <p:cNvGrpSpPr/>
          <p:nvPr/>
        </p:nvGrpSpPr>
        <p:grpSpPr>
          <a:xfrm>
            <a:off x="398425" y="871200"/>
            <a:ext cx="2282400" cy="3922525"/>
            <a:chOff x="1034825" y="1176000"/>
            <a:chExt cx="2282400" cy="3922525"/>
          </a:xfrm>
        </p:grpSpPr>
        <p:pic>
          <p:nvPicPr>
            <p:cNvPr id="182" name="Google Shape;182;p27"/>
            <p:cNvPicPr preferRelativeResize="0"/>
            <p:nvPr/>
          </p:nvPicPr>
          <p:blipFill rotWithShape="1">
            <a:blip r:embed="rId3">
              <a:alphaModFix/>
            </a:blip>
            <a:srcRect t="25417"/>
            <a:stretch/>
          </p:blipFill>
          <p:spPr>
            <a:xfrm>
              <a:off x="1307725" y="1579350"/>
              <a:ext cx="1736600" cy="2561726"/>
            </a:xfrm>
            <a:prstGeom prst="rect">
              <a:avLst/>
            </a:prstGeom>
            <a:noFill/>
            <a:ln>
              <a:noFill/>
            </a:ln>
          </p:spPr>
        </p:pic>
        <p:sp>
          <p:nvSpPr>
            <p:cNvPr id="183" name="Google Shape;183;p27"/>
            <p:cNvSpPr txBox="1"/>
            <p:nvPr/>
          </p:nvSpPr>
          <p:spPr>
            <a:xfrm>
              <a:off x="1189650" y="1176000"/>
              <a:ext cx="1962000" cy="3693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Trương Quang Vương</a:t>
              </a:r>
              <a:endParaRPr sz="1200" b="1"/>
            </a:p>
            <a:p>
              <a:pPr marL="0" lvl="0" indent="0" algn="ctr" rtl="0">
                <a:spcBef>
                  <a:spcPts val="0"/>
                </a:spcBef>
                <a:spcAft>
                  <a:spcPts val="0"/>
                </a:spcAft>
                <a:buNone/>
              </a:pPr>
              <a:r>
                <a:rPr lang="en" sz="1200"/>
                <a:t>Cử Nhân CNTT - ĐH FPT</a:t>
              </a:r>
              <a:endParaRPr sz="1200"/>
            </a:p>
          </p:txBody>
        </p:sp>
        <p:sp>
          <p:nvSpPr>
            <p:cNvPr id="184" name="Google Shape;184;p27"/>
            <p:cNvSpPr txBox="1"/>
            <p:nvPr/>
          </p:nvSpPr>
          <p:spPr>
            <a:xfrm>
              <a:off x="1034825" y="4175125"/>
              <a:ext cx="22824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dk1"/>
                  </a:solidFill>
                </a:rPr>
                <a:t>Bạn Vương vốn là mentor mảng lập trình web, nhưng về sau lại nhìn thấy sự hấp dẫn và bén duyên với mảng DS</a:t>
              </a:r>
              <a:endParaRPr sz="1000">
                <a:solidFill>
                  <a:schemeClr val="dk1"/>
                </a:solidFill>
              </a:endParaRPr>
            </a:p>
            <a:p>
              <a:pPr marL="0" lvl="0" indent="0" algn="l" rtl="0">
                <a:spcBef>
                  <a:spcPts val="0"/>
                </a:spcBef>
                <a:spcAft>
                  <a:spcPts val="0"/>
                </a:spcAft>
                <a:buNone/>
              </a:pPr>
              <a:r>
                <a:rPr lang="en" sz="1000">
                  <a:solidFill>
                    <a:srgbClr val="0B5394"/>
                  </a:solidFill>
                </a:rPr>
                <a:t>Facebook: Vuong Truong </a:t>
              </a:r>
              <a:endParaRPr sz="1000">
                <a:solidFill>
                  <a:srgbClr val="0B5394"/>
                </a:solidFill>
              </a:endParaRPr>
            </a:p>
            <a:p>
              <a:pPr marL="0" lvl="0" indent="0" algn="l" rtl="0">
                <a:spcBef>
                  <a:spcPts val="0"/>
                </a:spcBef>
                <a:spcAft>
                  <a:spcPts val="0"/>
                </a:spcAft>
                <a:buNone/>
              </a:pPr>
              <a:r>
                <a:rPr lang="en" sz="1000" u="sng">
                  <a:solidFill>
                    <a:srgbClr val="0097A7"/>
                  </a:solid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https://www.facebook.com/quangvuong.truong.7334</a:t>
              </a:r>
              <a:r>
                <a:rPr lang="en" sz="1000">
                  <a:solidFill>
                    <a:srgbClr val="0B5394"/>
                  </a:solidFill>
                </a:rPr>
                <a:t> </a:t>
              </a:r>
              <a:endParaRPr sz="1000">
                <a:solidFill>
                  <a:srgbClr val="0B5394"/>
                </a:solidFill>
              </a:endParaRPr>
            </a:p>
          </p:txBody>
        </p:sp>
      </p:grpSp>
      <p:grpSp>
        <p:nvGrpSpPr>
          <p:cNvPr id="185" name="Google Shape;185;p27"/>
          <p:cNvGrpSpPr/>
          <p:nvPr/>
        </p:nvGrpSpPr>
        <p:grpSpPr>
          <a:xfrm>
            <a:off x="5922925" y="732300"/>
            <a:ext cx="2701925" cy="3951050"/>
            <a:chOff x="831125" y="897825"/>
            <a:chExt cx="2701925" cy="3951050"/>
          </a:xfrm>
        </p:grpSpPr>
        <p:sp>
          <p:nvSpPr>
            <p:cNvPr id="186" name="Google Shape;186;p27"/>
            <p:cNvSpPr txBox="1"/>
            <p:nvPr/>
          </p:nvSpPr>
          <p:spPr>
            <a:xfrm>
              <a:off x="831125" y="897825"/>
              <a:ext cx="26787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Mai Ngọc Kiên</a:t>
              </a:r>
              <a:endParaRPr sz="1200" b="1"/>
            </a:p>
            <a:p>
              <a:pPr marL="0" lvl="0" indent="0" algn="ctr" rtl="0">
                <a:spcBef>
                  <a:spcPts val="0"/>
                </a:spcBef>
                <a:spcAft>
                  <a:spcPts val="0"/>
                </a:spcAft>
                <a:buNone/>
              </a:pPr>
              <a:r>
                <a:rPr lang="en" sz="1200"/>
                <a:t>Thạc sĩ Khoa học Dữ liệu</a:t>
              </a:r>
              <a:endParaRPr sz="1200"/>
            </a:p>
            <a:p>
              <a:pPr marL="0" lvl="0" indent="0" algn="ctr" rtl="0">
                <a:spcBef>
                  <a:spcPts val="0"/>
                </a:spcBef>
                <a:spcAft>
                  <a:spcPts val="0"/>
                </a:spcAft>
                <a:buNone/>
              </a:pPr>
              <a:r>
                <a:rPr lang="en" sz="1200"/>
                <a:t>ĐH UST - Học viện KISTI (Hàn Quốc)</a:t>
              </a:r>
              <a:endParaRPr sz="1200"/>
            </a:p>
          </p:txBody>
        </p:sp>
        <p:sp>
          <p:nvSpPr>
            <p:cNvPr id="187" name="Google Shape;187;p27"/>
            <p:cNvSpPr txBox="1"/>
            <p:nvPr/>
          </p:nvSpPr>
          <p:spPr>
            <a:xfrm>
              <a:off x="1009750" y="3925475"/>
              <a:ext cx="25233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Anh Kiên từng là cựu "vận động viên" leo núi chương trình Đường lên đỉnh Olympia. Sau khi tốt nghiệp, anh trở về VN và hiện đang là Data Engineer ở Tiki.</a:t>
              </a:r>
              <a:endParaRPr sz="1000"/>
            </a:p>
            <a:p>
              <a:pPr marL="0" lvl="0" indent="0" algn="l" rtl="0">
                <a:spcBef>
                  <a:spcPts val="0"/>
                </a:spcBef>
                <a:spcAft>
                  <a:spcPts val="0"/>
                </a:spcAft>
                <a:buNone/>
              </a:pPr>
              <a:r>
                <a:rPr lang="en" sz="1000">
                  <a:solidFill>
                    <a:srgbClr val="0B5394"/>
                  </a:solidFill>
                </a:rPr>
                <a:t>Facebook: Kien Mai Ngoc</a:t>
              </a:r>
              <a:endParaRPr sz="1000">
                <a:solidFill>
                  <a:srgbClr val="0B5394"/>
                </a:solidFill>
              </a:endParaRPr>
            </a:p>
            <a:p>
              <a:pPr marL="0" lvl="0" indent="0" algn="l" rtl="0">
                <a:spcBef>
                  <a:spcPts val="0"/>
                </a:spcBef>
                <a:spcAft>
                  <a:spcPts val="0"/>
                </a:spcAft>
                <a:buNone/>
              </a:pPr>
              <a:r>
                <a:rPr lang="en" sz="1000" u="sng">
                  <a:solidFill>
                    <a:srgbClr val="0097A7"/>
                  </a:solid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https://www.facebook.com/hamsterviel.kien</a:t>
              </a:r>
              <a:r>
                <a:rPr lang="en" sz="1000">
                  <a:solidFill>
                    <a:srgbClr val="0B5394"/>
                  </a:solidFill>
                </a:rPr>
                <a:t>  </a:t>
              </a:r>
              <a:endParaRPr sz="1000">
                <a:solidFill>
                  <a:srgbClr val="0B5394"/>
                </a:solidFill>
              </a:endParaRPr>
            </a:p>
          </p:txBody>
        </p:sp>
        <p:pic>
          <p:nvPicPr>
            <p:cNvPr id="188" name="Google Shape;188;p27"/>
            <p:cNvPicPr preferRelativeResize="0"/>
            <p:nvPr/>
          </p:nvPicPr>
          <p:blipFill>
            <a:blip r:embed="rId6">
              <a:alphaModFix/>
            </a:blip>
            <a:stretch>
              <a:fillRect/>
            </a:stretch>
          </p:blipFill>
          <p:spPr>
            <a:xfrm>
              <a:off x="1146725" y="1604325"/>
              <a:ext cx="2168751" cy="2168751"/>
            </a:xfrm>
            <a:prstGeom prst="rect">
              <a:avLst/>
            </a:prstGeom>
            <a:noFill/>
            <a:ln>
              <a:noFill/>
            </a:ln>
          </p:spPr>
        </p:pic>
      </p:grpSp>
      <p:grpSp>
        <p:nvGrpSpPr>
          <p:cNvPr id="189" name="Google Shape;189;p27"/>
          <p:cNvGrpSpPr/>
          <p:nvPr/>
        </p:nvGrpSpPr>
        <p:grpSpPr>
          <a:xfrm>
            <a:off x="2983225" y="797775"/>
            <a:ext cx="2711100" cy="3974300"/>
            <a:chOff x="3059425" y="797775"/>
            <a:chExt cx="2711100" cy="3974300"/>
          </a:xfrm>
        </p:grpSpPr>
        <p:pic>
          <p:nvPicPr>
            <p:cNvPr id="190" name="Google Shape;190;p27"/>
            <p:cNvPicPr preferRelativeResize="0"/>
            <p:nvPr/>
          </p:nvPicPr>
          <p:blipFill rotWithShape="1">
            <a:blip r:embed="rId7">
              <a:alphaModFix/>
            </a:blip>
            <a:srcRect b="13494"/>
            <a:stretch/>
          </p:blipFill>
          <p:spPr>
            <a:xfrm>
              <a:off x="3457800" y="1474312"/>
              <a:ext cx="1843550" cy="2134575"/>
            </a:xfrm>
            <a:prstGeom prst="rect">
              <a:avLst/>
            </a:prstGeom>
            <a:noFill/>
            <a:ln>
              <a:noFill/>
            </a:ln>
          </p:spPr>
        </p:pic>
        <p:sp>
          <p:nvSpPr>
            <p:cNvPr id="191" name="Google Shape;191;p27"/>
            <p:cNvSpPr txBox="1"/>
            <p:nvPr/>
          </p:nvSpPr>
          <p:spPr>
            <a:xfrm>
              <a:off x="3059425" y="3694475"/>
              <a:ext cx="2711100" cy="1077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Bạn Tú là học viên khóa đầu tiên của chương trình đào tạo này, và là một trong những học viên xuất sắc nhất. Tú đã được nhận vào làm DA ở một công ty tài chính sau khóa học, và được mời ở lại làm mentor.</a:t>
              </a:r>
              <a:endParaRPr sz="1000"/>
            </a:p>
            <a:p>
              <a:pPr marL="0" lvl="0" indent="0" algn="l" rtl="0">
                <a:spcBef>
                  <a:spcPts val="0"/>
                </a:spcBef>
                <a:spcAft>
                  <a:spcPts val="0"/>
                </a:spcAft>
                <a:buNone/>
              </a:pPr>
              <a:r>
                <a:rPr lang="en" sz="1000">
                  <a:solidFill>
                    <a:srgbClr val="0B5394"/>
                  </a:solidFill>
                </a:rPr>
                <a:t>Facebook: Hoàng Tú Nguyễn</a:t>
              </a:r>
              <a:endParaRPr sz="1000">
                <a:solidFill>
                  <a:srgbClr val="0B5394"/>
                </a:solidFill>
              </a:endParaRPr>
            </a:p>
            <a:p>
              <a:pPr marL="0" lvl="0" indent="0" algn="l" rtl="0">
                <a:spcBef>
                  <a:spcPts val="0"/>
                </a:spcBef>
                <a:spcAft>
                  <a:spcPts val="0"/>
                </a:spcAft>
                <a:buNone/>
              </a:pPr>
              <a:r>
                <a:rPr lang="en" sz="1000" u="sng">
                  <a:solidFill>
                    <a:srgbClr val="0097A7"/>
                  </a:solidFill>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https://www.facebook.com/hoangtu.nguyen.980</a:t>
              </a:r>
              <a:r>
                <a:rPr lang="en" sz="1000">
                  <a:solidFill>
                    <a:srgbClr val="000000"/>
                  </a:solidFill>
                </a:rPr>
                <a:t> </a:t>
              </a:r>
              <a:endParaRPr sz="1000">
                <a:solidFill>
                  <a:srgbClr val="0B5394"/>
                </a:solidFill>
              </a:endParaRPr>
            </a:p>
          </p:txBody>
        </p:sp>
        <p:sp>
          <p:nvSpPr>
            <p:cNvPr id="192" name="Google Shape;192;p27"/>
            <p:cNvSpPr txBox="1"/>
            <p:nvPr/>
          </p:nvSpPr>
          <p:spPr>
            <a:xfrm>
              <a:off x="3281350" y="797775"/>
              <a:ext cx="21792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Nguyễn Hoàng Tú</a:t>
              </a:r>
              <a:endParaRPr sz="1200" b="1"/>
            </a:p>
            <a:p>
              <a:pPr marL="0" lvl="0" indent="0" algn="ctr" rtl="0">
                <a:spcBef>
                  <a:spcPts val="0"/>
                </a:spcBef>
                <a:spcAft>
                  <a:spcPts val="0"/>
                </a:spcAft>
                <a:buNone/>
              </a:pPr>
              <a:r>
                <a:rPr lang="en" sz="1200"/>
                <a:t>Kỹ sư Điều khiển Tự động</a:t>
              </a:r>
              <a:endParaRPr sz="1200"/>
            </a:p>
            <a:p>
              <a:pPr marL="0" lvl="0" indent="0" algn="ctr" rtl="0">
                <a:spcBef>
                  <a:spcPts val="0"/>
                </a:spcBef>
                <a:spcAft>
                  <a:spcPts val="0"/>
                </a:spcAft>
                <a:buNone/>
              </a:pPr>
              <a:r>
                <a:rPr lang="en" sz="1200"/>
                <a:t>ĐH Bách Khoa Tp. HCM</a:t>
              </a:r>
              <a:endParaRPr sz="1200"/>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b="1"/>
              <a:t>Nội dung</a:t>
            </a:r>
            <a:endParaRPr b="1"/>
          </a:p>
        </p:txBody>
      </p:sp>
      <p:sp>
        <p:nvSpPr>
          <p:cNvPr id="124" name="Google Shape;124;p2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125" name="Google Shape;125;p21"/>
          <p:cNvSpPr txBox="1">
            <a:spLocks noGrp="1"/>
          </p:cNvSpPr>
          <p:nvPr>
            <p:ph type="body" idx="4294967295"/>
          </p:nvPr>
        </p:nvSpPr>
        <p:spPr>
          <a:xfrm>
            <a:off x="1792950" y="1875124"/>
            <a:ext cx="5715000" cy="2346002"/>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1155CC"/>
              </a:buClr>
              <a:buSzPts val="2000"/>
              <a:buAutoNum type="arabicPeriod"/>
            </a:pPr>
            <a:r>
              <a:rPr lang="en-US" sz="2000" b="1" dirty="0" err="1" smtClean="0"/>
              <a:t>Giới</a:t>
            </a:r>
            <a:r>
              <a:rPr lang="en-US" sz="2000" b="1" dirty="0" smtClean="0"/>
              <a:t> </a:t>
            </a:r>
            <a:r>
              <a:rPr lang="en-US" sz="2000" b="1" dirty="0" err="1" smtClean="0"/>
              <a:t>thiệu</a:t>
            </a:r>
            <a:r>
              <a:rPr lang="en-US" sz="2000" b="1" dirty="0" smtClean="0"/>
              <a:t> </a:t>
            </a:r>
            <a:r>
              <a:rPr lang="en-US" sz="2000" b="1" dirty="0" err="1" smtClean="0"/>
              <a:t>bài</a:t>
            </a:r>
            <a:r>
              <a:rPr lang="en-US" sz="2000" b="1" dirty="0" smtClean="0"/>
              <a:t> </a:t>
            </a:r>
            <a:r>
              <a:rPr lang="en-US" sz="2000" b="1" dirty="0" err="1" smtClean="0"/>
              <a:t>toán</a:t>
            </a:r>
            <a:r>
              <a:rPr lang="en-US" sz="2000" b="1" dirty="0" smtClean="0"/>
              <a:t> </a:t>
            </a:r>
            <a:r>
              <a:rPr lang="en-US" sz="2000" b="1" dirty="0" err="1" smtClean="0"/>
              <a:t>nhận</a:t>
            </a:r>
            <a:r>
              <a:rPr lang="en-US" sz="2000" b="1" dirty="0" smtClean="0"/>
              <a:t> </a:t>
            </a:r>
            <a:r>
              <a:rPr lang="en-US" sz="2000" b="1" dirty="0" err="1" smtClean="0"/>
              <a:t>diện</a:t>
            </a:r>
            <a:r>
              <a:rPr lang="en-US" sz="2000" b="1" dirty="0" smtClean="0"/>
              <a:t> </a:t>
            </a:r>
            <a:r>
              <a:rPr lang="en-US" sz="2000" b="1" dirty="0" err="1" smtClean="0"/>
              <a:t>vật</a:t>
            </a:r>
            <a:r>
              <a:rPr lang="en-US" sz="2000" b="1" dirty="0" smtClean="0"/>
              <a:t> </a:t>
            </a:r>
            <a:r>
              <a:rPr lang="en-US" sz="2000" b="1" dirty="0" err="1" smtClean="0"/>
              <a:t>thể</a:t>
            </a:r>
            <a:endParaRPr lang="en-US" sz="2000" b="1" dirty="0" smtClean="0"/>
          </a:p>
          <a:p>
            <a:pPr marL="457200" lvl="0" indent="-355600" algn="l" rtl="0">
              <a:spcBef>
                <a:spcPts val="0"/>
              </a:spcBef>
              <a:spcAft>
                <a:spcPts val="0"/>
              </a:spcAft>
              <a:buClr>
                <a:srgbClr val="1155CC"/>
              </a:buClr>
              <a:buSzPts val="2000"/>
              <a:buAutoNum type="arabicPeriod"/>
            </a:pPr>
            <a:r>
              <a:rPr lang="en-US" sz="2000" b="1" dirty="0" err="1" smtClean="0"/>
              <a:t>Các</a:t>
            </a:r>
            <a:r>
              <a:rPr lang="en-US" sz="2000" b="1" dirty="0" smtClean="0"/>
              <a:t> </a:t>
            </a:r>
            <a:r>
              <a:rPr lang="en-US" sz="2000" b="1" dirty="0" err="1" smtClean="0"/>
              <a:t>kiến</a:t>
            </a:r>
            <a:r>
              <a:rPr lang="en-US" sz="2000" b="1" dirty="0" smtClean="0"/>
              <a:t> </a:t>
            </a:r>
            <a:r>
              <a:rPr lang="en-US" sz="2000" b="1" dirty="0" err="1" smtClean="0"/>
              <a:t>trúc</a:t>
            </a:r>
            <a:r>
              <a:rPr lang="en-US" sz="2000" b="1" dirty="0" smtClean="0"/>
              <a:t> </a:t>
            </a:r>
            <a:r>
              <a:rPr lang="en-US" sz="2000" b="1" dirty="0" err="1" smtClean="0"/>
              <a:t>phổ</a:t>
            </a:r>
            <a:r>
              <a:rPr lang="en-US" sz="2000" b="1" dirty="0" smtClean="0"/>
              <a:t> </a:t>
            </a:r>
            <a:r>
              <a:rPr lang="en-US" sz="2000" b="1" dirty="0" err="1" smtClean="0"/>
              <a:t>biến</a:t>
            </a:r>
            <a:endParaRPr lang="en-US" sz="2000" b="1" dirty="0" smtClean="0"/>
          </a:p>
          <a:p>
            <a:pPr marL="457200" lvl="0" indent="-355600" algn="l" rtl="0">
              <a:spcBef>
                <a:spcPts val="0"/>
              </a:spcBef>
              <a:spcAft>
                <a:spcPts val="0"/>
              </a:spcAft>
              <a:buClr>
                <a:srgbClr val="1155CC"/>
              </a:buClr>
              <a:buSzPts val="2000"/>
              <a:buAutoNum type="arabicPeriod"/>
            </a:pPr>
            <a:r>
              <a:rPr lang="en-US" sz="2000" b="1" dirty="0" err="1" smtClean="0"/>
              <a:t>Đánh</a:t>
            </a:r>
            <a:r>
              <a:rPr lang="en-US" sz="2000" b="1" dirty="0" smtClean="0"/>
              <a:t> </a:t>
            </a:r>
            <a:r>
              <a:rPr lang="en-US" sz="2000" b="1" dirty="0" err="1" smtClean="0"/>
              <a:t>giá</a:t>
            </a:r>
            <a:r>
              <a:rPr lang="en-US" sz="2000" b="1" dirty="0" smtClean="0"/>
              <a:t> </a:t>
            </a:r>
            <a:r>
              <a:rPr lang="en-US" sz="2000" b="1" dirty="0" err="1" smtClean="0"/>
              <a:t>mô</a:t>
            </a:r>
            <a:r>
              <a:rPr lang="en-US" sz="2000" b="1" dirty="0" smtClean="0"/>
              <a:t> </a:t>
            </a:r>
            <a:r>
              <a:rPr lang="en-US" sz="2000" b="1" dirty="0" err="1" smtClean="0"/>
              <a:t>hình</a:t>
            </a:r>
            <a:endParaRPr lang="en-US" sz="2000" b="1" dirty="0" smtClean="0"/>
          </a:p>
          <a:p>
            <a:pPr marL="457200" lvl="0" indent="-355600" algn="l" rtl="0">
              <a:spcBef>
                <a:spcPts val="0"/>
              </a:spcBef>
              <a:spcAft>
                <a:spcPts val="0"/>
              </a:spcAft>
              <a:buClr>
                <a:srgbClr val="1155CC"/>
              </a:buClr>
              <a:buSzPts val="2000"/>
              <a:buAutoNum type="arabicPeriod"/>
            </a:pPr>
            <a:r>
              <a:rPr lang="en-US" sz="2000" b="1" dirty="0" err="1" smtClean="0"/>
              <a:t>Dữ</a:t>
            </a:r>
            <a:r>
              <a:rPr lang="en-US" sz="2000" b="1" dirty="0" smtClean="0"/>
              <a:t> </a:t>
            </a:r>
            <a:r>
              <a:rPr lang="en-US" sz="2000" b="1" dirty="0" err="1" smtClean="0"/>
              <a:t>liệu</a:t>
            </a:r>
            <a:r>
              <a:rPr lang="en-US" sz="2000" b="1" dirty="0" smtClean="0"/>
              <a:t> </a:t>
            </a:r>
            <a:r>
              <a:rPr lang="en-US" sz="2000" b="1" dirty="0" err="1" smtClean="0"/>
              <a:t>phổ</a:t>
            </a:r>
            <a:r>
              <a:rPr lang="en-US" sz="2000" b="1" dirty="0" smtClean="0"/>
              <a:t> </a:t>
            </a:r>
            <a:r>
              <a:rPr lang="en-US" sz="2000" b="1" dirty="0" err="1" smtClean="0"/>
              <a:t>biến</a:t>
            </a:r>
            <a:endParaRPr lang="en-US" sz="2000" b="1" dirty="0" smtClean="0"/>
          </a:p>
          <a:p>
            <a:pPr indent="-355600">
              <a:buSzPts val="2000"/>
              <a:buFont typeface="Arial"/>
              <a:buAutoNum type="arabicPeriod"/>
            </a:pPr>
            <a:r>
              <a:rPr lang="en-US" sz="2000" b="1" dirty="0" smtClean="0"/>
              <a:t>Case study 1: Yolo</a:t>
            </a:r>
          </a:p>
          <a:p>
            <a:pPr indent="-355600">
              <a:buSzPts val="2000"/>
              <a:buFont typeface="Arial"/>
              <a:buAutoNum type="arabicPeriod"/>
            </a:pPr>
            <a:r>
              <a:rPr lang="en-US" sz="2000" b="1" dirty="0" smtClean="0"/>
              <a:t>Case study 2: </a:t>
            </a:r>
            <a:endParaRPr lang="vi-VN" sz="2000" b="1" dirty="0" smtClean="0"/>
          </a:p>
          <a:p>
            <a:pPr marL="457200" lvl="0" indent="-355600" algn="l" rtl="0">
              <a:spcBef>
                <a:spcPts val="0"/>
              </a:spcBef>
              <a:spcAft>
                <a:spcPts val="0"/>
              </a:spcAft>
              <a:buClr>
                <a:srgbClr val="1155CC"/>
              </a:buClr>
              <a:buSzPts val="2000"/>
              <a:buAutoNum type="arabicPeriod"/>
            </a:pPr>
            <a:r>
              <a:rPr lang="en" sz="2000" b="1" dirty="0" smtClean="0">
                <a:solidFill>
                  <a:srgbClr val="1155CC"/>
                </a:solidFill>
              </a:rPr>
              <a:t>Bài </a:t>
            </a:r>
            <a:r>
              <a:rPr lang="en" sz="2000" b="1" dirty="0">
                <a:solidFill>
                  <a:srgbClr val="1155CC"/>
                </a:solidFill>
              </a:rPr>
              <a:t>tập &amp; Thảo Luận</a:t>
            </a:r>
            <a:endParaRPr sz="2000" b="1" dirty="0">
              <a:solidFill>
                <a:srgbClr val="1155CC"/>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a:t>
            </a:r>
            <a:r>
              <a:rPr lang="en-US" dirty="0" smtClean="0"/>
              <a:t>1</a:t>
            </a:r>
            <a:r>
              <a:rPr lang="vi-VN" dirty="0" smtClean="0"/>
              <a:t>: </a:t>
            </a:r>
            <a:r>
              <a:rPr lang="en-US" dirty="0" err="1" smtClean="0"/>
              <a:t>Phân</a:t>
            </a:r>
            <a:r>
              <a:rPr lang="en-US" dirty="0" smtClean="0"/>
              <a:t> </a:t>
            </a:r>
            <a:r>
              <a:rPr lang="en-US" dirty="0" err="1" smtClean="0"/>
              <a:t>vùng</a:t>
            </a:r>
            <a:r>
              <a:rPr lang="en-US" dirty="0" smtClean="0"/>
              <a:t> </a:t>
            </a:r>
            <a:r>
              <a:rPr lang="en-US" dirty="0" err="1" smtClean="0"/>
              <a:t>hình</a:t>
            </a:r>
            <a:r>
              <a:rPr lang="en-US" dirty="0" smtClean="0"/>
              <a:t> </a:t>
            </a:r>
            <a:r>
              <a:rPr lang="en-US" dirty="0" err="1" smtClean="0"/>
              <a:t>ảnh</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102386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a:t>
            </a:r>
            <a:r>
              <a:rPr lang="en-US" dirty="0" smtClean="0"/>
              <a:t>5</a:t>
            </a:r>
            <a:r>
              <a:rPr lang="vi-VN" dirty="0" smtClean="0"/>
              <a:t>: Bài tập và thảo luận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2998251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err="1" smtClean="0"/>
              <a:t>Bài</a:t>
            </a:r>
            <a:r>
              <a:rPr lang="en-US" dirty="0" smtClean="0"/>
              <a:t> </a:t>
            </a:r>
            <a:r>
              <a:rPr lang="en-US" dirty="0" err="1" smtClean="0"/>
              <a:t>tập</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r>
              <a:rPr lang="fr-FR" dirty="0"/>
              <a:t>Pedestrian segmentation (</a:t>
            </a:r>
            <a:r>
              <a:rPr lang="fr-FR" dirty="0" err="1"/>
              <a:t>semantic</a:t>
            </a:r>
            <a:r>
              <a:rPr lang="fr-FR" dirty="0"/>
              <a:t>, instance)</a:t>
            </a:r>
          </a:p>
          <a:p>
            <a:r>
              <a:rPr lang="fr-FR" dirty="0" err="1"/>
              <a:t>Semantic</a:t>
            </a:r>
            <a:r>
              <a:rPr lang="fr-FR" dirty="0"/>
              <a:t> segmentation </a:t>
            </a:r>
            <a:r>
              <a:rPr lang="fr-FR" dirty="0" err="1"/>
              <a:t>with</a:t>
            </a:r>
            <a:r>
              <a:rPr lang="fr-FR" dirty="0"/>
              <a:t> FCN on VOC </a:t>
            </a:r>
            <a:r>
              <a:rPr lang="fr-FR" dirty="0" err="1"/>
              <a:t>dataset</a:t>
            </a:r>
            <a:endParaRPr lang="en-US" dirty="0"/>
          </a:p>
          <a:p>
            <a:pPr marL="0" lvl="0" indent="0" algn="l" rtl="0">
              <a:spcBef>
                <a:spcPts val="0"/>
              </a:spcBef>
              <a:spcAft>
                <a:spcPts val="1200"/>
              </a:spcAft>
              <a:buNone/>
            </a:pPr>
            <a:endParaRPr dirty="0"/>
          </a:p>
        </p:txBody>
      </p:sp>
    </p:spTree>
    <p:extLst>
      <p:ext uri="{BB962C8B-B14F-4D97-AF65-F5344CB8AC3E}">
        <p14:creationId xmlns:p14="http://schemas.microsoft.com/office/powerpoint/2010/main" val="744963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dirty="0" smtClean="0"/>
              <a:t>Tóm tắt</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err="1" smtClean="0"/>
              <a:t>Phân</a:t>
            </a:r>
            <a:r>
              <a:rPr lang="en-US" dirty="0" smtClean="0"/>
              <a:t> </a:t>
            </a:r>
            <a:r>
              <a:rPr lang="en-US" dirty="0" err="1" smtClean="0"/>
              <a:t>khúc</a:t>
            </a:r>
            <a:r>
              <a:rPr lang="en-US" dirty="0" smtClean="0"/>
              <a:t> </a:t>
            </a:r>
            <a:r>
              <a:rPr lang="en-US" dirty="0" err="1" smtClean="0"/>
              <a:t>ảnh</a:t>
            </a:r>
            <a:r>
              <a:rPr lang="en-US" dirty="0" smtClean="0"/>
              <a:t> </a:t>
            </a:r>
            <a:r>
              <a:rPr lang="en-US" dirty="0" err="1" smtClean="0"/>
              <a:t>là</a:t>
            </a:r>
            <a:r>
              <a:rPr lang="en-US" dirty="0" smtClean="0"/>
              <a:t> </a:t>
            </a:r>
            <a:r>
              <a:rPr lang="en-US" dirty="0" err="1" smtClean="0"/>
              <a:t>vấn</a:t>
            </a:r>
            <a:r>
              <a:rPr lang="en-US" dirty="0" smtClean="0"/>
              <a:t> </a:t>
            </a:r>
            <a:r>
              <a:rPr lang="en-US" dirty="0" err="1" smtClean="0"/>
              <a:t>đề</a:t>
            </a:r>
            <a:r>
              <a:rPr lang="en-US" dirty="0" smtClean="0"/>
              <a:t> </a:t>
            </a:r>
            <a:r>
              <a:rPr lang="en-US" dirty="0" err="1" smtClean="0"/>
              <a:t>quan</a:t>
            </a:r>
            <a:r>
              <a:rPr lang="en-US" dirty="0" smtClean="0"/>
              <a:t> </a:t>
            </a:r>
            <a:r>
              <a:rPr lang="en-US" dirty="0" err="1" smtClean="0"/>
              <a:t>trọng</a:t>
            </a:r>
            <a:r>
              <a:rPr lang="en-US" dirty="0" smtClean="0"/>
              <a:t> </a:t>
            </a:r>
            <a:r>
              <a:rPr lang="en-US" dirty="0" err="1" smtClean="0"/>
              <a:t>được</a:t>
            </a:r>
            <a:r>
              <a:rPr lang="en-US" dirty="0" smtClean="0"/>
              <a:t> </a:t>
            </a:r>
            <a:r>
              <a:rPr lang="en-US" dirty="0" err="1" smtClean="0"/>
              <a:t>ứng</a:t>
            </a:r>
            <a:r>
              <a:rPr lang="en-US" dirty="0" smtClean="0"/>
              <a:t> </a:t>
            </a:r>
            <a:r>
              <a:rPr lang="en-US" dirty="0" err="1" smtClean="0"/>
              <a:t>dụng</a:t>
            </a:r>
            <a:r>
              <a:rPr lang="en-US" dirty="0" smtClean="0"/>
              <a:t> </a:t>
            </a:r>
            <a:r>
              <a:rPr lang="en-US" dirty="0" err="1" smtClean="0"/>
              <a:t>rộng</a:t>
            </a:r>
            <a:r>
              <a:rPr lang="en-US" dirty="0" smtClean="0"/>
              <a:t> </a:t>
            </a:r>
            <a:r>
              <a:rPr lang="en-US" dirty="0" err="1" smtClean="0"/>
              <a:t>rãi</a:t>
            </a:r>
            <a:r>
              <a:rPr lang="en-US" dirty="0" smtClean="0"/>
              <a:t> </a:t>
            </a:r>
            <a:r>
              <a:rPr lang="en-US" dirty="0" err="1" smtClean="0"/>
              <a:t>trong</a:t>
            </a:r>
            <a:r>
              <a:rPr lang="en-US" dirty="0" smtClean="0"/>
              <a:t> </a:t>
            </a:r>
            <a:r>
              <a:rPr lang="en-US" dirty="0" err="1" smtClean="0"/>
              <a:t>xử</a:t>
            </a:r>
            <a:r>
              <a:rPr lang="en-US" dirty="0" smtClean="0"/>
              <a:t> </a:t>
            </a:r>
            <a:r>
              <a:rPr lang="en-US" dirty="0" err="1" smtClean="0"/>
              <a:t>lý</a:t>
            </a:r>
            <a:r>
              <a:rPr lang="en-US" dirty="0" smtClean="0"/>
              <a:t> </a:t>
            </a:r>
            <a:r>
              <a:rPr lang="en-US" dirty="0" err="1" smtClean="0"/>
              <a:t>ảnh</a:t>
            </a:r>
            <a:r>
              <a:rPr lang="en-US" dirty="0" smtClean="0"/>
              <a:t>.</a:t>
            </a:r>
          </a:p>
          <a:p>
            <a:pPr marL="0" lvl="0" indent="0" algn="l" rtl="0">
              <a:spcBef>
                <a:spcPts val="0"/>
              </a:spcBef>
              <a:spcAft>
                <a:spcPts val="1200"/>
              </a:spcAft>
              <a:buNone/>
            </a:pPr>
            <a:r>
              <a:rPr lang="en-US" dirty="0" err="1" smtClean="0"/>
              <a:t>Các</a:t>
            </a:r>
            <a:r>
              <a:rPr lang="en-US" dirty="0" smtClean="0"/>
              <a:t> </a:t>
            </a:r>
            <a:r>
              <a:rPr lang="en-US" dirty="0" err="1" smtClean="0"/>
              <a:t>mô</a:t>
            </a:r>
            <a:r>
              <a:rPr lang="en-US" dirty="0" smtClean="0"/>
              <a:t> </a:t>
            </a:r>
            <a:r>
              <a:rPr lang="en-US" dirty="0" err="1" smtClean="0"/>
              <a:t>hình</a:t>
            </a:r>
            <a:r>
              <a:rPr lang="en-US" dirty="0" smtClean="0"/>
              <a:t> </a:t>
            </a:r>
            <a:r>
              <a:rPr lang="en-US" dirty="0" err="1" smtClean="0"/>
              <a:t>phân</a:t>
            </a:r>
            <a:r>
              <a:rPr lang="en-US" dirty="0" smtClean="0"/>
              <a:t> </a:t>
            </a:r>
            <a:r>
              <a:rPr lang="en-US" dirty="0" err="1" smtClean="0"/>
              <a:t>khúc</a:t>
            </a:r>
            <a:r>
              <a:rPr lang="en-US" dirty="0" smtClean="0"/>
              <a:t> </a:t>
            </a:r>
            <a:r>
              <a:rPr lang="en-US" dirty="0" err="1" smtClean="0"/>
              <a:t>ảnh</a:t>
            </a:r>
            <a:r>
              <a:rPr lang="en-US" dirty="0" smtClean="0"/>
              <a:t> </a:t>
            </a:r>
            <a:r>
              <a:rPr lang="en-US" dirty="0" err="1" smtClean="0"/>
              <a:t>thường</a:t>
            </a:r>
            <a:r>
              <a:rPr lang="en-US" dirty="0" smtClean="0"/>
              <a:t> </a:t>
            </a:r>
            <a:r>
              <a:rPr lang="en-US" dirty="0" err="1" smtClean="0"/>
              <a:t>có</a:t>
            </a:r>
            <a:r>
              <a:rPr lang="en-US" dirty="0" smtClean="0"/>
              <a:t> </a:t>
            </a:r>
            <a:r>
              <a:rPr lang="en-US" dirty="0" err="1" smtClean="0"/>
              <a:t>cấu</a:t>
            </a:r>
            <a:r>
              <a:rPr lang="en-US" dirty="0" smtClean="0"/>
              <a:t> </a:t>
            </a:r>
            <a:r>
              <a:rPr lang="en-US" dirty="0" err="1" smtClean="0"/>
              <a:t>trúc</a:t>
            </a:r>
            <a:r>
              <a:rPr lang="en-US" dirty="0" smtClean="0"/>
              <a:t> 2 </a:t>
            </a:r>
            <a:r>
              <a:rPr lang="en-US" dirty="0" err="1" smtClean="0"/>
              <a:t>phần</a:t>
            </a:r>
            <a:r>
              <a:rPr lang="en-US" dirty="0" smtClean="0"/>
              <a:t>, </a:t>
            </a:r>
            <a:r>
              <a:rPr lang="en-US" dirty="0" err="1" smtClean="0"/>
              <a:t>phần</a:t>
            </a:r>
            <a:r>
              <a:rPr lang="en-US" dirty="0" smtClean="0"/>
              <a:t> </a:t>
            </a:r>
            <a:r>
              <a:rPr lang="en-US" dirty="0" err="1" smtClean="0"/>
              <a:t>đầu</a:t>
            </a:r>
            <a:r>
              <a:rPr lang="en-US" dirty="0" smtClean="0"/>
              <a:t> </a:t>
            </a:r>
            <a:r>
              <a:rPr lang="en-US" dirty="0" err="1" smtClean="0"/>
              <a:t>mã</a:t>
            </a:r>
            <a:r>
              <a:rPr lang="en-US" dirty="0" smtClean="0"/>
              <a:t> </a:t>
            </a:r>
            <a:r>
              <a:rPr lang="en-US" dirty="0" err="1" smtClean="0"/>
              <a:t>hoá</a:t>
            </a:r>
            <a:r>
              <a:rPr lang="en-US" dirty="0" smtClean="0"/>
              <a:t> </a:t>
            </a:r>
            <a:r>
              <a:rPr lang="en-US" dirty="0" err="1" smtClean="0"/>
              <a:t>ảnh</a:t>
            </a:r>
            <a:r>
              <a:rPr lang="en-US" dirty="0" smtClean="0"/>
              <a:t> </a:t>
            </a:r>
            <a:r>
              <a:rPr lang="en-US" dirty="0" err="1" smtClean="0"/>
              <a:t>và</a:t>
            </a:r>
            <a:r>
              <a:rPr lang="en-US" dirty="0" smtClean="0"/>
              <a:t> </a:t>
            </a:r>
            <a:r>
              <a:rPr lang="en-US" dirty="0" err="1" smtClean="0"/>
              <a:t>phần</a:t>
            </a:r>
            <a:r>
              <a:rPr lang="en-US" dirty="0" smtClean="0"/>
              <a:t> </a:t>
            </a:r>
            <a:r>
              <a:rPr lang="en-US" dirty="0" err="1" smtClean="0"/>
              <a:t>sau</a:t>
            </a:r>
            <a:r>
              <a:rPr lang="en-US" dirty="0" smtClean="0"/>
              <a:t> </a:t>
            </a:r>
            <a:r>
              <a:rPr lang="en-US" dirty="0" err="1" smtClean="0"/>
              <a:t>giải</a:t>
            </a:r>
            <a:r>
              <a:rPr lang="en-US" dirty="0" smtClean="0"/>
              <a:t> </a:t>
            </a:r>
            <a:r>
              <a:rPr lang="en-US" dirty="0" err="1" smtClean="0"/>
              <a:t>nén</a:t>
            </a:r>
            <a:r>
              <a:rPr lang="en-US" dirty="0" smtClean="0"/>
              <a:t> </a:t>
            </a:r>
            <a:r>
              <a:rPr lang="en-US" dirty="0" err="1" smtClean="0"/>
              <a:t>thành</a:t>
            </a:r>
            <a:r>
              <a:rPr lang="en-US" dirty="0" smtClean="0"/>
              <a:t> </a:t>
            </a:r>
            <a:r>
              <a:rPr lang="en-US" dirty="0" err="1" smtClean="0"/>
              <a:t>đầu</a:t>
            </a:r>
            <a:r>
              <a:rPr lang="en-US" dirty="0" smtClean="0"/>
              <a:t> </a:t>
            </a:r>
            <a:r>
              <a:rPr lang="en-US" dirty="0" err="1" smtClean="0"/>
              <a:t>ra</a:t>
            </a:r>
            <a:r>
              <a:rPr lang="en-US" dirty="0" smtClean="0"/>
              <a:t> </a:t>
            </a:r>
            <a:r>
              <a:rPr lang="en-US" dirty="0" err="1" smtClean="0"/>
              <a:t>có</a:t>
            </a:r>
            <a:r>
              <a:rPr lang="en-US" dirty="0" smtClean="0"/>
              <a:t> </a:t>
            </a:r>
            <a:r>
              <a:rPr lang="en-US" dirty="0" err="1" smtClean="0"/>
              <a:t>kích</a:t>
            </a:r>
            <a:r>
              <a:rPr lang="en-US" dirty="0" smtClean="0"/>
              <a:t> </a:t>
            </a:r>
            <a:r>
              <a:rPr lang="en-US" dirty="0" err="1" smtClean="0"/>
              <a:t>thước</a:t>
            </a:r>
            <a:r>
              <a:rPr lang="en-US" dirty="0" smtClean="0"/>
              <a:t> </a:t>
            </a:r>
            <a:r>
              <a:rPr lang="en-US" dirty="0" err="1" smtClean="0"/>
              <a:t>bằng</a:t>
            </a:r>
            <a:r>
              <a:rPr lang="en-US" dirty="0" smtClean="0"/>
              <a:t> </a:t>
            </a:r>
            <a:r>
              <a:rPr lang="en-US" dirty="0" err="1" smtClean="0"/>
              <a:t>ảnh</a:t>
            </a:r>
            <a:r>
              <a:rPr lang="en-US" dirty="0" smtClean="0"/>
              <a:t>.</a:t>
            </a:r>
          </a:p>
          <a:p>
            <a:pPr marL="0" lvl="0" indent="0" algn="l" rtl="0">
              <a:spcBef>
                <a:spcPts val="0"/>
              </a:spcBef>
              <a:spcAft>
                <a:spcPts val="1200"/>
              </a:spcAft>
              <a:buNone/>
            </a:pPr>
            <a:r>
              <a:rPr lang="en-US" dirty="0" err="1" smtClean="0"/>
              <a:t>Để</a:t>
            </a:r>
            <a:r>
              <a:rPr lang="en-US" dirty="0" smtClean="0"/>
              <a:t> </a:t>
            </a:r>
            <a:r>
              <a:rPr lang="en-US" dirty="0" err="1" smtClean="0"/>
              <a:t>đánh</a:t>
            </a:r>
            <a:r>
              <a:rPr lang="en-US" dirty="0" smtClean="0"/>
              <a:t> </a:t>
            </a:r>
            <a:r>
              <a:rPr lang="en-US" dirty="0" err="1" smtClean="0"/>
              <a:t>giá</a:t>
            </a:r>
            <a:r>
              <a:rPr lang="en-US" dirty="0" smtClean="0"/>
              <a:t> </a:t>
            </a:r>
            <a:r>
              <a:rPr lang="en-US" dirty="0" err="1" smtClean="0"/>
              <a:t>mô</a:t>
            </a:r>
            <a:r>
              <a:rPr lang="en-US" dirty="0" smtClean="0"/>
              <a:t> </a:t>
            </a:r>
            <a:r>
              <a:rPr lang="en-US" dirty="0" err="1" smtClean="0"/>
              <a:t>hình</a:t>
            </a:r>
            <a:r>
              <a:rPr lang="en-US" dirty="0" smtClean="0"/>
              <a:t> </a:t>
            </a:r>
            <a:r>
              <a:rPr lang="en-US" dirty="0" err="1" smtClean="0"/>
              <a:t>phân</a:t>
            </a:r>
            <a:r>
              <a:rPr lang="en-US" dirty="0" smtClean="0"/>
              <a:t> </a:t>
            </a:r>
            <a:r>
              <a:rPr lang="en-US" dirty="0" err="1" smtClean="0"/>
              <a:t>khúc</a:t>
            </a:r>
            <a:r>
              <a:rPr lang="en-US" dirty="0" smtClean="0"/>
              <a:t> </a:t>
            </a:r>
            <a:r>
              <a:rPr lang="en-US" dirty="0" err="1" smtClean="0"/>
              <a:t>ảnh</a:t>
            </a:r>
            <a:r>
              <a:rPr lang="en-US" dirty="0" smtClean="0"/>
              <a:t> </a:t>
            </a:r>
            <a:r>
              <a:rPr lang="en-US" dirty="0" err="1" smtClean="0"/>
              <a:t>cần</a:t>
            </a:r>
            <a:r>
              <a:rPr lang="en-US" dirty="0" smtClean="0"/>
              <a:t> </a:t>
            </a:r>
            <a:r>
              <a:rPr lang="en-US" dirty="0" err="1" smtClean="0"/>
              <a:t>có</a:t>
            </a:r>
            <a:r>
              <a:rPr lang="en-US" dirty="0" smtClean="0"/>
              <a:t> </a:t>
            </a:r>
            <a:r>
              <a:rPr lang="en-US" dirty="0" err="1" smtClean="0"/>
              <a:t>những</a:t>
            </a:r>
            <a:r>
              <a:rPr lang="en-US" dirty="0" smtClean="0"/>
              <a:t> </a:t>
            </a:r>
            <a:r>
              <a:rPr lang="en-US" dirty="0" err="1" smtClean="0"/>
              <a:t>chỉ</a:t>
            </a:r>
            <a:r>
              <a:rPr lang="en-US" dirty="0" smtClean="0"/>
              <a:t> </a:t>
            </a:r>
            <a:r>
              <a:rPr lang="en-US" dirty="0" err="1" smtClean="0"/>
              <a:t>tiêu</a:t>
            </a:r>
            <a:r>
              <a:rPr lang="en-US" dirty="0" smtClean="0"/>
              <a:t> </a:t>
            </a:r>
            <a:r>
              <a:rPr lang="en-US" dirty="0" err="1" smtClean="0"/>
              <a:t>thích</a:t>
            </a:r>
            <a:r>
              <a:rPr lang="en-US" dirty="0" smtClean="0"/>
              <a:t> </a:t>
            </a:r>
            <a:r>
              <a:rPr lang="en-US" dirty="0" err="1" smtClean="0"/>
              <a:t>hợp</a:t>
            </a:r>
            <a:r>
              <a:rPr lang="en-US" dirty="0" smtClean="0"/>
              <a:t>, </a:t>
            </a:r>
            <a:r>
              <a:rPr lang="en-US" dirty="0" err="1" smtClean="0"/>
              <a:t>và</a:t>
            </a:r>
            <a:r>
              <a:rPr lang="en-US" dirty="0" smtClean="0"/>
              <a:t> </a:t>
            </a:r>
            <a:r>
              <a:rPr lang="en-US" dirty="0" err="1" smtClean="0"/>
              <a:t>chú</a:t>
            </a:r>
            <a:r>
              <a:rPr lang="en-US" dirty="0" smtClean="0"/>
              <a:t> ý </a:t>
            </a:r>
            <a:r>
              <a:rPr lang="en-US" dirty="0" err="1" smtClean="0"/>
              <a:t>đến</a:t>
            </a:r>
            <a:r>
              <a:rPr lang="en-US" dirty="0" smtClean="0"/>
              <a:t> </a:t>
            </a:r>
            <a:r>
              <a:rPr lang="en-US" dirty="0" err="1" smtClean="0"/>
              <a:t>độ</a:t>
            </a:r>
            <a:r>
              <a:rPr lang="en-US" dirty="0" smtClean="0"/>
              <a:t> </a:t>
            </a:r>
            <a:r>
              <a:rPr lang="en-US" dirty="0" err="1" smtClean="0"/>
              <a:t>lệch</a:t>
            </a:r>
            <a:r>
              <a:rPr lang="en-US" dirty="0" smtClean="0"/>
              <a:t> </a:t>
            </a:r>
            <a:r>
              <a:rPr lang="en-US" dirty="0" err="1" smtClean="0"/>
              <a:t>về</a:t>
            </a:r>
            <a:r>
              <a:rPr lang="en-US" dirty="0" smtClean="0"/>
              <a:t> </a:t>
            </a:r>
            <a:r>
              <a:rPr lang="en-US" dirty="0" err="1" smtClean="0"/>
              <a:t>số</a:t>
            </a:r>
            <a:r>
              <a:rPr lang="en-US" dirty="0" smtClean="0"/>
              <a:t> </a:t>
            </a:r>
            <a:r>
              <a:rPr lang="en-US" dirty="0" err="1" smtClean="0"/>
              <a:t>lượng</a:t>
            </a:r>
            <a:r>
              <a:rPr lang="en-US" dirty="0" smtClean="0"/>
              <a:t> </a:t>
            </a:r>
            <a:r>
              <a:rPr lang="en-US" dirty="0" err="1" smtClean="0"/>
              <a:t>giữa</a:t>
            </a:r>
            <a:r>
              <a:rPr lang="en-US" dirty="0" smtClean="0"/>
              <a:t> </a:t>
            </a:r>
            <a:r>
              <a:rPr lang="en-US" dirty="0" err="1" smtClean="0"/>
              <a:t>các</a:t>
            </a:r>
            <a:r>
              <a:rPr lang="en-US" dirty="0" smtClean="0"/>
              <a:t> </a:t>
            </a:r>
            <a:r>
              <a:rPr lang="en-US" dirty="0" err="1" smtClean="0"/>
              <a:t>lớp</a:t>
            </a:r>
            <a:r>
              <a:rPr lang="en-US" dirty="0" smtClean="0"/>
              <a:t>.</a:t>
            </a:r>
          </a:p>
          <a:p>
            <a:pPr marL="0" lvl="0" indent="0" algn="l" rtl="0">
              <a:spcBef>
                <a:spcPts val="0"/>
              </a:spcBef>
              <a:spcAft>
                <a:spcPts val="1200"/>
              </a:spcAft>
              <a:buNone/>
            </a:pPr>
            <a:r>
              <a:rPr lang="en-US" dirty="0" err="1" smtClean="0"/>
              <a:t>Pytorch</a:t>
            </a:r>
            <a:r>
              <a:rPr lang="en-US" dirty="0" smtClean="0"/>
              <a:t> </a:t>
            </a:r>
            <a:r>
              <a:rPr lang="en-US" dirty="0" err="1" smtClean="0"/>
              <a:t>là</a:t>
            </a:r>
            <a:r>
              <a:rPr lang="en-US" dirty="0" smtClean="0"/>
              <a:t> </a:t>
            </a:r>
            <a:r>
              <a:rPr lang="en-US" dirty="0" err="1" smtClean="0"/>
              <a:t>thư</a:t>
            </a:r>
            <a:r>
              <a:rPr lang="en-US" dirty="0" smtClean="0"/>
              <a:t> </a:t>
            </a:r>
            <a:r>
              <a:rPr lang="en-US" dirty="0" err="1" smtClean="0"/>
              <a:t>viện</a:t>
            </a:r>
            <a:r>
              <a:rPr lang="en-US" dirty="0" smtClean="0"/>
              <a:t> </a:t>
            </a:r>
            <a:r>
              <a:rPr lang="en-US" dirty="0" err="1" smtClean="0"/>
              <a:t>phổ</a:t>
            </a:r>
            <a:r>
              <a:rPr lang="en-US" dirty="0" smtClean="0"/>
              <a:t> </a:t>
            </a:r>
            <a:r>
              <a:rPr lang="en-US" dirty="0" err="1" smtClean="0"/>
              <a:t>biến</a:t>
            </a:r>
            <a:r>
              <a:rPr lang="en-US" dirty="0" smtClean="0"/>
              <a:t> </a:t>
            </a:r>
            <a:r>
              <a:rPr lang="en-US" dirty="0" err="1" smtClean="0"/>
              <a:t>để</a:t>
            </a:r>
            <a:r>
              <a:rPr lang="en-US" dirty="0" smtClean="0"/>
              <a:t> </a:t>
            </a:r>
            <a:r>
              <a:rPr lang="en-US" dirty="0" err="1" smtClean="0"/>
              <a:t>xây</a:t>
            </a:r>
            <a:r>
              <a:rPr lang="en-US" dirty="0" smtClean="0"/>
              <a:t> </a:t>
            </a:r>
            <a:r>
              <a:rPr lang="en-US" dirty="0" err="1" smtClean="0"/>
              <a:t>dựng</a:t>
            </a:r>
            <a:r>
              <a:rPr lang="en-US" dirty="0" smtClean="0"/>
              <a:t> </a:t>
            </a:r>
            <a:r>
              <a:rPr lang="en-US" dirty="0" err="1" smtClean="0"/>
              <a:t>mô</a:t>
            </a:r>
            <a:r>
              <a:rPr lang="en-US" dirty="0" smtClean="0"/>
              <a:t> </a:t>
            </a:r>
            <a:r>
              <a:rPr lang="en-US" dirty="0" err="1" smtClean="0"/>
              <a:t>hình</a:t>
            </a:r>
            <a:r>
              <a:rPr lang="en-US" dirty="0" smtClean="0"/>
              <a:t> deep learning.</a:t>
            </a:r>
            <a:endParaRPr dirty="0"/>
          </a:p>
        </p:txBody>
      </p:sp>
    </p:spTree>
    <p:extLst>
      <p:ext uri="{BB962C8B-B14F-4D97-AF65-F5344CB8AC3E}">
        <p14:creationId xmlns:p14="http://schemas.microsoft.com/office/powerpoint/2010/main" val="413093810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4726</TotalTime>
  <Words>623</Words>
  <Application>Microsoft Office PowerPoint</Application>
  <PresentationFormat>On-screen Show (16:9)</PresentationFormat>
  <Paragraphs>76</Paragraphs>
  <Slides>14</Slides>
  <Notes>10</Notes>
  <HiddenSlides>0</HiddenSlides>
  <MMClips>0</MMClips>
  <ScaleCrop>false</ScaleCrop>
  <HeadingPairs>
    <vt:vector size="6" baseType="variant">
      <vt:variant>
        <vt:lpstr>Fonts Used</vt:lpstr>
      </vt:variant>
      <vt:variant>
        <vt:i4>1</vt:i4>
      </vt:variant>
      <vt:variant>
        <vt:lpstr>Theme</vt:lpstr>
      </vt:variant>
      <vt:variant>
        <vt:i4>2</vt:i4>
      </vt:variant>
      <vt:variant>
        <vt:lpstr>Slide Titles</vt:lpstr>
      </vt:variant>
      <vt:variant>
        <vt:i4>14</vt:i4>
      </vt:variant>
    </vt:vector>
  </HeadingPairs>
  <TitlesOfParts>
    <vt:vector size="17" baseType="lpstr">
      <vt:lpstr>Arial</vt:lpstr>
      <vt:lpstr>Simple Light</vt:lpstr>
      <vt:lpstr>Simple Light</vt:lpstr>
      <vt:lpstr>Deep Learning Bài 7: Phân vùng ảnh (Image segmentation)</vt:lpstr>
      <vt:lpstr>Giảng viên và Trợ giảng</vt:lpstr>
      <vt:lpstr>Giảng viên và Trợ giảng (hỗ trợ)</vt:lpstr>
      <vt:lpstr>Giới thiệu mentor </vt:lpstr>
      <vt:lpstr>Nội dung</vt:lpstr>
      <vt:lpstr>Phần 1: Phân vùng hình ảnh</vt:lpstr>
      <vt:lpstr>Phần 5: Bài tập và thảo luận</vt:lpstr>
      <vt:lpstr>Bài tập</vt:lpstr>
      <vt:lpstr>Tóm tắt</vt:lpstr>
      <vt:lpstr>Các thuật ngữ thường thấy</vt:lpstr>
      <vt:lpstr>Thảo Luận &amp; Hỏi Đáp </vt:lpstr>
      <vt:lpstr>Learning rate</vt:lpstr>
      <vt:lpstr>Lớp đảo ngược tích chập (deconvolution)</vt:lpstr>
      <vt:lpstr>Các phương pháp cổ điển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Dữ Liệu  Thực Tế với Python Bài 1.1: Lập Trình Python Cơ Bản</dc:title>
  <dc:creator>Lê Khoa</dc:creator>
  <cp:lastModifiedBy>Lê Khoa</cp:lastModifiedBy>
  <cp:revision>116</cp:revision>
  <dcterms:modified xsi:type="dcterms:W3CDTF">2022-08-28T06:10:30Z</dcterms:modified>
</cp:coreProperties>
</file>